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789" r:id="rId1"/>
    <p:sldMasterId id="2147483837" r:id="rId2"/>
    <p:sldMasterId id="2147483850" r:id="rId3"/>
    <p:sldMasterId id="2147483861" r:id="rId4"/>
    <p:sldMasterId id="2147483875" r:id="rId5"/>
  </p:sldMasterIdLst>
  <p:notesMasterIdLst>
    <p:notesMasterId r:id="rId37"/>
  </p:notesMasterIdLst>
  <p:handoutMasterIdLst>
    <p:handoutMasterId r:id="rId38"/>
  </p:handoutMasterIdLst>
  <p:sldIdLst>
    <p:sldId id="478" r:id="rId6"/>
    <p:sldId id="642" r:id="rId7"/>
    <p:sldId id="638" r:id="rId8"/>
    <p:sldId id="643" r:id="rId9"/>
    <p:sldId id="654" r:id="rId10"/>
    <p:sldId id="659" r:id="rId11"/>
    <p:sldId id="645" r:id="rId12"/>
    <p:sldId id="636" r:id="rId13"/>
    <p:sldId id="664" r:id="rId14"/>
    <p:sldId id="666" r:id="rId15"/>
    <p:sldId id="665" r:id="rId16"/>
    <p:sldId id="655" r:id="rId17"/>
    <p:sldId id="658" r:id="rId18"/>
    <p:sldId id="648" r:id="rId19"/>
    <p:sldId id="657" r:id="rId20"/>
    <p:sldId id="629" r:id="rId21"/>
    <p:sldId id="639" r:id="rId22"/>
    <p:sldId id="644" r:id="rId23"/>
    <p:sldId id="651" r:id="rId24"/>
    <p:sldId id="652" r:id="rId25"/>
    <p:sldId id="653" r:id="rId26"/>
    <p:sldId id="647" r:id="rId27"/>
    <p:sldId id="646" r:id="rId28"/>
    <p:sldId id="660" r:id="rId29"/>
    <p:sldId id="661" r:id="rId30"/>
    <p:sldId id="662" r:id="rId31"/>
    <p:sldId id="663" r:id="rId32"/>
    <p:sldId id="551" r:id="rId33"/>
    <p:sldId id="630" r:id="rId34"/>
    <p:sldId id="626" r:id="rId35"/>
    <p:sldId id="624" r:id="rId36"/>
  </p:sldIdLst>
  <p:sldSz cx="9144000" cy="6864350"/>
  <p:notesSz cx="9866313"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5" orient="horz" pos="2094" userDrawn="1">
          <p15:clr>
            <a:srgbClr val="A4A3A4"/>
          </p15:clr>
        </p15:guide>
        <p15:guide id="16" pos="2881">
          <p15:clr>
            <a:srgbClr val="A4A3A4"/>
          </p15:clr>
        </p15:guide>
        <p15:guide id="17" orient="horz" pos="529" userDrawn="1">
          <p15:clr>
            <a:srgbClr val="A4A3A4"/>
          </p15:clr>
        </p15:guide>
        <p15:guide id="18" orient="horz" pos="1663" userDrawn="1">
          <p15:clr>
            <a:srgbClr val="A4A3A4"/>
          </p15:clr>
        </p15:guide>
        <p15:guide id="19" pos="431" userDrawn="1">
          <p15:clr>
            <a:srgbClr val="A4A3A4"/>
          </p15:clr>
        </p15:guide>
        <p15:guide id="20" orient="horz" pos="3908" userDrawn="1">
          <p15:clr>
            <a:srgbClr val="A4A3A4"/>
          </p15:clr>
        </p15:guide>
        <p15:guide id="21" pos="5329" userDrawn="1">
          <p15:clr>
            <a:srgbClr val="A4A3A4"/>
          </p15:clr>
        </p15:guide>
        <p15:guide id="22" orient="horz" pos="530">
          <p15:clr>
            <a:srgbClr val="A4A3A4"/>
          </p15:clr>
        </p15:guide>
        <p15:guide id="23" orient="horz" pos="3183" userDrawn="1">
          <p15:clr>
            <a:srgbClr val="A4A3A4"/>
          </p15:clr>
        </p15:guide>
        <p15:guide id="24" orient="horz" pos="1028" userDrawn="1">
          <p15:clr>
            <a:srgbClr val="A4A3A4"/>
          </p15:clr>
        </p15:guide>
        <p15:guide id="25" pos="193">
          <p15:clr>
            <a:srgbClr val="A4A3A4"/>
          </p15:clr>
        </p15:guide>
        <p15:guide id="26" pos="5579" userDrawn="1">
          <p15:clr>
            <a:srgbClr val="A4A3A4"/>
          </p15:clr>
        </p15:guide>
        <p15:guide id="27" pos="317" userDrawn="1">
          <p15:clr>
            <a:srgbClr val="A4A3A4"/>
          </p15:clr>
        </p15:guide>
      </p15:sldGuideLst>
    </p:ext>
    <p:ext uri="{2D200454-40CA-4A62-9FC3-DE9A4176ACB9}">
      <p15:notesGuideLst xmlns:p15="http://schemas.microsoft.com/office/powerpoint/2012/main">
        <p15:guide id="1" orient="horz" pos="2121" userDrawn="1">
          <p15:clr>
            <a:srgbClr val="A4A3A4"/>
          </p15:clr>
        </p15:guide>
        <p15:guide id="2" pos="31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0032"/>
    <a:srgbClr val="009900"/>
    <a:srgbClr val="3B81E0"/>
    <a:srgbClr val="FFFFFF"/>
    <a:srgbClr val="FFFF99"/>
    <a:srgbClr val="B9D7EB"/>
    <a:srgbClr val="0000FF"/>
    <a:srgbClr val="008000"/>
    <a:srgbClr val="AAAAAA"/>
    <a:srgbClr val="F9D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09" autoAdjust="0"/>
    <p:restoredTop sz="94333" autoAdjust="0"/>
  </p:normalViewPr>
  <p:slideViewPr>
    <p:cSldViewPr snapToGrid="0">
      <p:cViewPr>
        <p:scale>
          <a:sx n="100" d="100"/>
          <a:sy n="100" d="100"/>
        </p:scale>
        <p:origin x="912" y="-786"/>
      </p:cViewPr>
      <p:guideLst>
        <p:guide orient="horz" pos="2094"/>
        <p:guide pos="2881"/>
        <p:guide orient="horz" pos="529"/>
        <p:guide orient="horz" pos="1663"/>
        <p:guide pos="431"/>
        <p:guide orient="horz" pos="3908"/>
        <p:guide pos="5329"/>
        <p:guide orient="horz" pos="530"/>
        <p:guide orient="horz" pos="3183"/>
        <p:guide orient="horz" pos="1028"/>
        <p:guide pos="193"/>
        <p:guide pos="5579"/>
        <p:guide pos="3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notesViewPr>
    <p:cSldViewPr snapToGrid="0">
      <p:cViewPr varScale="1">
        <p:scale>
          <a:sx n="150" d="100"/>
          <a:sy n="150" d="100"/>
        </p:scale>
        <p:origin x="-930" y="-90"/>
      </p:cViewPr>
      <p:guideLst>
        <p:guide orient="horz" pos="2121"/>
        <p:guide pos="3107"/>
      </p:guideLst>
    </p:cSldViewPr>
  </p:notesViewPr>
  <p:gridSpacing cx="180023" cy="180023"/>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275138" cy="338138"/>
          </a:xfrm>
          <a:prstGeom prst="rect">
            <a:avLst/>
          </a:prstGeom>
        </p:spPr>
        <p:txBody>
          <a:bodyPr vert="horz" lIns="91434" tIns="45717" rIns="91434" bIns="45717"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587999" y="0"/>
            <a:ext cx="4276726" cy="338138"/>
          </a:xfrm>
          <a:prstGeom prst="rect">
            <a:avLst/>
          </a:prstGeom>
        </p:spPr>
        <p:txBody>
          <a:bodyPr vert="horz" lIns="91434" tIns="45717" rIns="91434" bIns="45717" rtlCol="0"/>
          <a:lstStyle>
            <a:lvl1pPr algn="r">
              <a:defRPr sz="1200"/>
            </a:lvl1pPr>
          </a:lstStyle>
          <a:p>
            <a:fld id="{A7640E48-A5E0-5041-9B48-F1CC1125BC09}" type="datetimeFigureOut">
              <a:rPr kumimoji="1" lang="ja-JP" altLang="en-US" smtClean="0"/>
              <a:pPr/>
              <a:t>2020/8/5</a:t>
            </a:fld>
            <a:endParaRPr kumimoji="1" lang="ja-JP" altLang="en-US" dirty="0"/>
          </a:p>
        </p:txBody>
      </p:sp>
      <p:sp>
        <p:nvSpPr>
          <p:cNvPr id="4" name="フッター プレースホルダー 3"/>
          <p:cNvSpPr>
            <a:spLocks noGrp="1"/>
          </p:cNvSpPr>
          <p:nvPr>
            <p:ph type="ftr" sz="quarter" idx="2"/>
          </p:nvPr>
        </p:nvSpPr>
        <p:spPr>
          <a:xfrm>
            <a:off x="0" y="6397625"/>
            <a:ext cx="4275138" cy="338138"/>
          </a:xfrm>
          <a:prstGeom prst="rect">
            <a:avLst/>
          </a:prstGeom>
        </p:spPr>
        <p:txBody>
          <a:bodyPr vert="horz" lIns="91434" tIns="45717" rIns="91434" bIns="45717"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5587999" y="6397625"/>
            <a:ext cx="4276726" cy="338138"/>
          </a:xfrm>
          <a:prstGeom prst="rect">
            <a:avLst/>
          </a:prstGeom>
        </p:spPr>
        <p:txBody>
          <a:bodyPr vert="horz" lIns="91434" tIns="45717" rIns="91434" bIns="45717" rtlCol="0" anchor="b"/>
          <a:lstStyle>
            <a:lvl1pPr algn="r">
              <a:defRPr sz="1200"/>
            </a:lvl1pPr>
          </a:lstStyle>
          <a:p>
            <a:fld id="{A07F573A-01BF-2B44-8976-5E6A2AEC1848}" type="slidenum">
              <a:rPr kumimoji="1" lang="ja-JP" altLang="en-US" smtClean="0"/>
              <a:pPr/>
              <a:t>‹#›</a:t>
            </a:fld>
            <a:endParaRPr kumimoji="1" lang="ja-JP" altLang="en-US" dirty="0"/>
          </a:p>
        </p:txBody>
      </p:sp>
    </p:spTree>
    <p:extLst>
      <p:ext uri="{BB962C8B-B14F-4D97-AF65-F5344CB8AC3E}">
        <p14:creationId xmlns:p14="http://schemas.microsoft.com/office/powerpoint/2010/main" val="1650004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4275401" cy="338035"/>
          </a:xfrm>
          <a:prstGeom prst="rect">
            <a:avLst/>
          </a:prstGeom>
        </p:spPr>
        <p:txBody>
          <a:bodyPr vert="horz" lIns="90638" tIns="45318" rIns="90638" bIns="45318"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589201" y="2"/>
            <a:ext cx="4275401" cy="338035"/>
          </a:xfrm>
          <a:prstGeom prst="rect">
            <a:avLst/>
          </a:prstGeom>
        </p:spPr>
        <p:txBody>
          <a:bodyPr vert="horz" lIns="90638" tIns="45318" rIns="90638" bIns="45318" rtlCol="0"/>
          <a:lstStyle>
            <a:lvl1pPr algn="r">
              <a:defRPr sz="1200"/>
            </a:lvl1pPr>
          </a:lstStyle>
          <a:p>
            <a:fld id="{5C5FCEE9-5451-724E-8226-661F248CEFD0}" type="datetimeFigureOut">
              <a:rPr kumimoji="1" lang="ja-JP" altLang="en-US" smtClean="0"/>
              <a:pPr/>
              <a:t>2020/8/5</a:t>
            </a:fld>
            <a:endParaRPr kumimoji="1" lang="ja-JP" altLang="en-US" dirty="0"/>
          </a:p>
        </p:txBody>
      </p:sp>
      <p:sp>
        <p:nvSpPr>
          <p:cNvPr id="4" name="スライド イメージ プレースホルダー 3"/>
          <p:cNvSpPr>
            <a:spLocks noGrp="1" noRot="1" noChangeAspect="1"/>
          </p:cNvSpPr>
          <p:nvPr>
            <p:ph type="sldImg" idx="2"/>
          </p:nvPr>
        </p:nvSpPr>
        <p:spPr>
          <a:xfrm>
            <a:off x="3419475" y="841375"/>
            <a:ext cx="3027363" cy="2273300"/>
          </a:xfrm>
          <a:prstGeom prst="rect">
            <a:avLst/>
          </a:prstGeom>
          <a:noFill/>
          <a:ln w="12700">
            <a:solidFill>
              <a:prstClr val="black"/>
            </a:solidFill>
          </a:ln>
        </p:spPr>
        <p:txBody>
          <a:bodyPr vert="horz" lIns="90638" tIns="45318" rIns="90638" bIns="45318" rtlCol="0" anchor="ctr"/>
          <a:lstStyle/>
          <a:p>
            <a:endParaRPr lang="ja-JP" altLang="en-US" dirty="0"/>
          </a:p>
        </p:txBody>
      </p:sp>
      <p:sp>
        <p:nvSpPr>
          <p:cNvPr id="5" name="ノート プレースホルダー 4"/>
          <p:cNvSpPr>
            <a:spLocks noGrp="1"/>
          </p:cNvSpPr>
          <p:nvPr>
            <p:ph type="body" sz="quarter" idx="3"/>
          </p:nvPr>
        </p:nvSpPr>
        <p:spPr>
          <a:xfrm>
            <a:off x="986632" y="3241705"/>
            <a:ext cx="7893050" cy="2652869"/>
          </a:xfrm>
          <a:prstGeom prst="rect">
            <a:avLst/>
          </a:prstGeom>
        </p:spPr>
        <p:txBody>
          <a:bodyPr vert="horz" lIns="90638" tIns="45318" rIns="90638" bIns="4531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397732"/>
            <a:ext cx="4275401" cy="338034"/>
          </a:xfrm>
          <a:prstGeom prst="rect">
            <a:avLst/>
          </a:prstGeom>
        </p:spPr>
        <p:txBody>
          <a:bodyPr vert="horz" lIns="90638" tIns="45318" rIns="90638" bIns="45318"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589201" y="6397732"/>
            <a:ext cx="4275401" cy="338034"/>
          </a:xfrm>
          <a:prstGeom prst="rect">
            <a:avLst/>
          </a:prstGeom>
        </p:spPr>
        <p:txBody>
          <a:bodyPr vert="horz" lIns="90638" tIns="45318" rIns="90638" bIns="45318" rtlCol="0" anchor="b"/>
          <a:lstStyle>
            <a:lvl1pPr algn="r">
              <a:defRPr sz="1200"/>
            </a:lvl1pPr>
          </a:lstStyle>
          <a:p>
            <a:fld id="{B66F3448-3337-A740-B29C-9F6778ED4FC7}" type="slidenum">
              <a:rPr kumimoji="1" lang="ja-JP" altLang="en-US" smtClean="0"/>
              <a:pPr/>
              <a:t>‹#›</a:t>
            </a:fld>
            <a:endParaRPr kumimoji="1" lang="ja-JP" altLang="en-US" dirty="0"/>
          </a:p>
        </p:txBody>
      </p:sp>
    </p:spTree>
    <p:extLst>
      <p:ext uri="{BB962C8B-B14F-4D97-AF65-F5344CB8AC3E}">
        <p14:creationId xmlns:p14="http://schemas.microsoft.com/office/powerpoint/2010/main" val="8330243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6445">
              <a:defRPr/>
            </a:pPr>
            <a:fld id="{6EA67AA6-E7D9-42A1-87DC-290BC7D38BDD}" type="slidenum">
              <a:rPr lang="ja-JP" altLang="en-US">
                <a:solidFill>
                  <a:prstClr val="black"/>
                </a:solidFill>
                <a:latin typeface="Yu Gothic"/>
                <a:ea typeface="Yu Gothic" panose="020B0400000000000000" pitchFamily="50" charset="-128"/>
              </a:rPr>
              <a:pPr defTabSz="906445">
                <a:defRPr/>
              </a:pPr>
              <a:t>2</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3926346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defTabSz="906445">
              <a:defRPr/>
            </a:pPr>
            <a:fld id="{8BA1DBF8-F8B0-44E1-B65C-860D7DA9125E}" type="slidenum">
              <a:rPr lang="ja-JP" altLang="en-US">
                <a:solidFill>
                  <a:prstClr val="black"/>
                </a:solidFill>
                <a:latin typeface="Calibri"/>
                <a:ea typeface="ＭＳ Ｐゴシック" panose="020B0600070205080204" pitchFamily="50" charset="-128"/>
              </a:rPr>
              <a:pPr defTabSz="906445">
                <a:defRPr/>
              </a:pPr>
              <a:t>26</a:t>
            </a:fld>
            <a:endParaRPr lang="ja-JP" altLang="en-US">
              <a:solidFill>
                <a:prstClr val="black"/>
              </a:solidFill>
              <a:latin typeface="Calibri"/>
              <a:ea typeface="ＭＳ Ｐゴシック" panose="020B0600070205080204" pitchFamily="50" charset="-128"/>
            </a:endParaRPr>
          </a:p>
        </p:txBody>
      </p:sp>
    </p:spTree>
    <p:extLst>
      <p:ext uri="{BB962C8B-B14F-4D97-AF65-F5344CB8AC3E}">
        <p14:creationId xmlns:p14="http://schemas.microsoft.com/office/powerpoint/2010/main" val="2799691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defTabSz="901754" fontAlgn="base">
              <a:spcBef>
                <a:spcPct val="0"/>
              </a:spcBef>
              <a:spcAft>
                <a:spcPct val="0"/>
              </a:spcAft>
              <a:defRPr/>
            </a:pPr>
            <a:fld id="{9BA9D3B7-B252-475A-8DE2-ECFC7385B8EB}" type="slidenum">
              <a:rPr lang="en-US" altLang="ja-JP">
                <a:solidFill>
                  <a:srgbClr val="000000"/>
                </a:solidFill>
                <a:latin typeface="Times New Roman" pitchFamily="18" charset="0"/>
                <a:ea typeface="ＭＳ Ｐゴシック" pitchFamily="50" charset="-128"/>
              </a:rPr>
              <a:pPr defTabSz="901754" fontAlgn="base">
                <a:spcBef>
                  <a:spcPct val="0"/>
                </a:spcBef>
                <a:spcAft>
                  <a:spcPct val="0"/>
                </a:spcAft>
                <a:defRPr/>
              </a:pPr>
              <a:t>29</a:t>
            </a:fld>
            <a:endParaRPr lang="en-US" altLang="ja-JP" dirty="0">
              <a:solidFill>
                <a:srgbClr val="000000"/>
              </a:solidFill>
              <a:latin typeface="Times New Roman" pitchFamily="18" charset="0"/>
              <a:ea typeface="ＭＳ Ｐゴシック" pitchFamily="50" charset="-128"/>
            </a:endParaRPr>
          </a:p>
        </p:txBody>
      </p:sp>
    </p:spTree>
    <p:extLst>
      <p:ext uri="{BB962C8B-B14F-4D97-AF65-F5344CB8AC3E}">
        <p14:creationId xmlns:p14="http://schemas.microsoft.com/office/powerpoint/2010/main" val="211568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昨年度、全社朝礼で　説明ありました　施設業務の</a:t>
            </a:r>
            <a:r>
              <a:rPr kumimoji="1" lang="en-US" altLang="ja-JP" dirty="0" smtClean="0"/>
              <a:t>PF</a:t>
            </a:r>
            <a:r>
              <a:rPr kumimoji="1" lang="ja-JP" altLang="en-US" dirty="0" smtClean="0"/>
              <a:t>化具現化についての　ご説明をさせて頂きます。</a:t>
            </a:r>
            <a:endParaRPr kumimoji="1" lang="en-US" altLang="ja-JP" dirty="0" smtClean="0"/>
          </a:p>
          <a:p>
            <a:r>
              <a:rPr kumimoji="1" lang="ja-JP" altLang="en-US" dirty="0" smtClean="0"/>
              <a:t>目的としては、</a:t>
            </a:r>
            <a:r>
              <a:rPr kumimoji="1" lang="en-US" altLang="ja-JP" dirty="0" smtClean="0"/>
              <a:t>10</a:t>
            </a:r>
            <a:r>
              <a:rPr kumimoji="1" lang="ja-JP" altLang="en-US" dirty="0" smtClean="0"/>
              <a:t>年先の情報化社会における情報活用した施設業務の推進する姿の先取りと</a:t>
            </a:r>
            <a:r>
              <a:rPr kumimoji="1" lang="en-US" altLang="ja-JP" dirty="0" smtClean="0"/>
              <a:t>PF</a:t>
            </a:r>
            <a:r>
              <a:rPr kumimoji="1" lang="ja-JP" altLang="en-US" dirty="0" smtClean="0"/>
              <a:t>の試行　で</a:t>
            </a:r>
            <a:endParaRPr kumimoji="1" lang="en-US" altLang="ja-JP" dirty="0" smtClean="0"/>
          </a:p>
          <a:p>
            <a:r>
              <a:rPr kumimoji="1" lang="ja-JP" altLang="en-US" dirty="0" smtClean="0"/>
              <a:t>事業形態としては、使用量や個別エンジニアリングでの費用がありますが　システムだけではなく</a:t>
            </a:r>
            <a:endParaRPr kumimoji="1" lang="en-US" altLang="ja-JP" dirty="0" smtClean="0"/>
          </a:p>
          <a:p>
            <a:r>
              <a:rPr kumimoji="1" lang="ja-JP" altLang="en-US" dirty="0" smtClean="0"/>
              <a:t>貢献の形やビジネスモデルのアイディア出しが必要となります。</a:t>
            </a:r>
            <a:endParaRPr kumimoji="1" lang="en-US" altLang="ja-JP" dirty="0" smtClean="0"/>
          </a:p>
          <a:p>
            <a:r>
              <a:rPr kumimoji="1" lang="ja-JP" altLang="en-US" dirty="0" smtClean="0"/>
              <a:t>システムとサービスの連携については、</a:t>
            </a:r>
            <a:r>
              <a:rPr kumimoji="1" lang="en-US" altLang="ja-JP" dirty="0" err="1" smtClean="0"/>
              <a:t>MaaS</a:t>
            </a:r>
            <a:r>
              <a:rPr kumimoji="1" lang="ja-JP" altLang="en-US" dirty="0" smtClean="0"/>
              <a:t>等を参考にして　体系化された</a:t>
            </a:r>
            <a:r>
              <a:rPr kumimoji="1" lang="en-US" altLang="ja-JP" dirty="0" smtClean="0"/>
              <a:t>DN</a:t>
            </a:r>
            <a:r>
              <a:rPr kumimoji="1" lang="ja-JP" altLang="en-US" dirty="0" smtClean="0"/>
              <a:t>の既存のシステムを統合する形で</a:t>
            </a:r>
            <a:endParaRPr kumimoji="1" lang="en-US" altLang="ja-JP" dirty="0" smtClean="0"/>
          </a:p>
          <a:p>
            <a:r>
              <a:rPr kumimoji="1" lang="ja-JP" altLang="en-US" dirty="0" smtClean="0"/>
              <a:t>各社のニーズ毎に</a:t>
            </a:r>
            <a:r>
              <a:rPr kumimoji="1" lang="en-US" altLang="ja-JP" dirty="0" smtClean="0"/>
              <a:t>PF</a:t>
            </a:r>
            <a:r>
              <a:rPr kumimoji="1" lang="ja-JP" altLang="en-US" dirty="0" smtClean="0"/>
              <a:t>にデータを取り込み管理・判断して、サービスをユーザに提供する全体像を描き</a:t>
            </a:r>
            <a:endParaRPr kumimoji="1" lang="en-US" altLang="ja-JP" dirty="0" smtClean="0"/>
          </a:p>
          <a:p>
            <a:r>
              <a:rPr kumimoji="1" lang="ja-JP" altLang="en-US" dirty="0" smtClean="0"/>
              <a:t>使用者のニーズを高めて再利用を促せるシステムを具現化しないといけません。</a:t>
            </a:r>
            <a:endParaRPr kumimoji="1" lang="en-US" altLang="ja-JP" dirty="0" smtClean="0"/>
          </a:p>
          <a:p>
            <a:r>
              <a:rPr kumimoji="1" lang="ja-JP" altLang="en-US" dirty="0" smtClean="0"/>
              <a:t>システム開発としては、安価に導入してもらえるよう サーバ側は</a:t>
            </a:r>
            <a:r>
              <a:rPr kumimoji="1" lang="en-US" altLang="ja-JP" dirty="0" smtClean="0"/>
              <a:t>DNG</a:t>
            </a:r>
            <a:r>
              <a:rPr kumimoji="1" lang="ja-JP" altLang="en-US" dirty="0" smtClean="0"/>
              <a:t>一括のクラウドで構築して</a:t>
            </a:r>
            <a:endParaRPr kumimoji="1" lang="en-US" altLang="ja-JP" dirty="0" smtClean="0"/>
          </a:p>
          <a:p>
            <a:r>
              <a:rPr kumimoji="1" lang="ja-JP" altLang="en-US" dirty="0" smtClean="0"/>
              <a:t>最小限の開発とします。</a:t>
            </a:r>
            <a:endParaRPr kumimoji="1" lang="en-US" altLang="ja-JP" dirty="0" smtClean="0"/>
          </a:p>
          <a:p>
            <a:r>
              <a:rPr kumimoji="1" lang="ja-JP" altLang="en-US" dirty="0" smtClean="0"/>
              <a:t>機能の一例としては、スマートフォンで情報を提供して　情報と取得してオペレータが判断した情報をレコメンデーションや</a:t>
            </a:r>
            <a:endParaRPr kumimoji="1" lang="en-US" altLang="ja-JP" dirty="0" smtClean="0"/>
          </a:p>
          <a:p>
            <a:r>
              <a:rPr kumimoji="1" lang="ja-JP" altLang="en-US" dirty="0" smtClean="0"/>
              <a:t>エスカレーションして通知します。</a:t>
            </a:r>
            <a:endParaRPr kumimoji="1" lang="en-US" altLang="ja-JP" dirty="0" smtClean="0"/>
          </a:p>
          <a:p>
            <a:r>
              <a:rPr kumimoji="1" lang="ja-JP" altLang="en-US" dirty="0" smtClean="0"/>
              <a:t>試行のスケジュールとして、構想を上期前半でまとめ　協業できるお客さんを見つけてトライアルする案を検討しております。</a:t>
            </a:r>
            <a:endParaRPr kumimoji="1" lang="en-US" altLang="ja-JP" dirty="0" smtClean="0"/>
          </a:p>
          <a:p>
            <a:r>
              <a:rPr kumimoji="1" lang="ja-JP" altLang="en-US" dirty="0" smtClean="0"/>
              <a:t>最小投資でおこなえるよう、別件の仮想サーバを活用して　投資は工場側のセンシングでハード構成します。</a:t>
            </a:r>
            <a:endParaRPr kumimoji="1" lang="en-US" altLang="ja-JP" dirty="0" smtClean="0"/>
          </a:p>
          <a:p>
            <a:r>
              <a:rPr kumimoji="1" lang="en-US" altLang="ja-JP" dirty="0" smtClean="0"/>
              <a:t>PF</a:t>
            </a:r>
            <a:r>
              <a:rPr kumimoji="1" lang="ja-JP" altLang="en-US" dirty="0" smtClean="0"/>
              <a:t>活用の実現にトライアルしていきたいと考えて</a:t>
            </a:r>
            <a:r>
              <a:rPr kumimoji="1" lang="ja-JP" altLang="en-US" smtClean="0"/>
              <a:t>おります。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1754" fontAlgn="base">
              <a:spcBef>
                <a:spcPct val="0"/>
              </a:spcBef>
              <a:spcAft>
                <a:spcPct val="0"/>
              </a:spcAft>
              <a:defRPr/>
            </a:pPr>
            <a:fld id="{9BA9D3B7-B252-475A-8DE2-ECFC7385B8EB}" type="slidenum">
              <a:rPr lang="en-US" altLang="ja-JP">
                <a:solidFill>
                  <a:srgbClr val="000000"/>
                </a:solidFill>
                <a:latin typeface="Times New Roman" pitchFamily="18" charset="0"/>
                <a:ea typeface="ＭＳ Ｐゴシック" pitchFamily="50" charset="-128"/>
              </a:rPr>
              <a:pPr defTabSz="901754" fontAlgn="base">
                <a:spcBef>
                  <a:spcPct val="0"/>
                </a:spcBef>
                <a:spcAft>
                  <a:spcPct val="0"/>
                </a:spcAft>
                <a:defRPr/>
              </a:pPr>
              <a:t>30</a:t>
            </a:fld>
            <a:endParaRPr lang="en-US" altLang="ja-JP" dirty="0">
              <a:solidFill>
                <a:srgbClr val="000000"/>
              </a:solidFill>
              <a:latin typeface="Times New Roman" pitchFamily="18" charset="0"/>
              <a:ea typeface="ＭＳ Ｐゴシック" pitchFamily="50" charset="-128"/>
            </a:endParaRPr>
          </a:p>
        </p:txBody>
      </p:sp>
    </p:spTree>
    <p:extLst>
      <p:ext uri="{BB962C8B-B14F-4D97-AF65-F5344CB8AC3E}">
        <p14:creationId xmlns:p14="http://schemas.microsoft.com/office/powerpoint/2010/main" val="2053597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6445">
              <a:defRPr/>
            </a:pPr>
            <a:fld id="{6EA67AA6-E7D9-42A1-87DC-290BC7D38BDD}" type="slidenum">
              <a:rPr lang="ja-JP" altLang="en-US">
                <a:solidFill>
                  <a:prstClr val="black"/>
                </a:solidFill>
                <a:latin typeface="Yu Gothic"/>
                <a:ea typeface="Yu Gothic" panose="020B0400000000000000" pitchFamily="50" charset="-128"/>
              </a:rPr>
              <a:pPr defTabSz="906445">
                <a:defRPr/>
              </a:pPr>
              <a:t>5</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43292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6445">
              <a:defRPr/>
            </a:pPr>
            <a:fld id="{6EA67AA6-E7D9-42A1-87DC-290BC7D38BDD}" type="slidenum">
              <a:rPr lang="ja-JP" altLang="en-US">
                <a:solidFill>
                  <a:prstClr val="black"/>
                </a:solidFill>
                <a:latin typeface="Yu Gothic"/>
                <a:ea typeface="Yu Gothic" panose="020B0400000000000000" pitchFamily="50" charset="-128"/>
              </a:rPr>
              <a:pPr defTabSz="906445">
                <a:defRPr/>
              </a:pPr>
              <a:t>6</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039576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6445">
              <a:defRPr/>
            </a:pPr>
            <a:fld id="{6EA67AA6-E7D9-42A1-87DC-290BC7D38BDD}" type="slidenum">
              <a:rPr lang="ja-JP" altLang="en-US">
                <a:solidFill>
                  <a:prstClr val="black"/>
                </a:solidFill>
                <a:latin typeface="Yu Gothic"/>
                <a:ea typeface="Yu Gothic" panose="020B0400000000000000" pitchFamily="50" charset="-128"/>
              </a:rPr>
              <a:pPr defTabSz="906445">
                <a:defRPr/>
              </a:pPr>
              <a:t>18</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83284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6445">
              <a:defRPr/>
            </a:pPr>
            <a:fld id="{6EA67AA6-E7D9-42A1-87DC-290BC7D38BDD}" type="slidenum">
              <a:rPr lang="ja-JP" altLang="en-US">
                <a:solidFill>
                  <a:prstClr val="black"/>
                </a:solidFill>
                <a:latin typeface="Yu Gothic"/>
                <a:ea typeface="Yu Gothic" panose="020B0400000000000000" pitchFamily="50" charset="-128"/>
              </a:rPr>
              <a:pPr defTabSz="906445">
                <a:defRPr/>
              </a:pPr>
              <a:t>19</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3648085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6445">
              <a:defRPr/>
            </a:pPr>
            <a:fld id="{6EA67AA6-E7D9-42A1-87DC-290BC7D38BDD}" type="slidenum">
              <a:rPr lang="ja-JP" altLang="en-US">
                <a:solidFill>
                  <a:prstClr val="black"/>
                </a:solidFill>
                <a:latin typeface="Yu Gothic"/>
                <a:ea typeface="Yu Gothic" panose="020B0400000000000000" pitchFamily="50" charset="-128"/>
              </a:rPr>
              <a:pPr defTabSz="906445">
                <a:defRPr/>
              </a:pPr>
              <a:t>20</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087241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6445">
              <a:defRPr/>
            </a:pPr>
            <a:fld id="{6EA67AA6-E7D9-42A1-87DC-290BC7D38BDD}" type="slidenum">
              <a:rPr lang="ja-JP" altLang="en-US">
                <a:solidFill>
                  <a:prstClr val="black"/>
                </a:solidFill>
                <a:latin typeface="Yu Gothic"/>
                <a:ea typeface="Yu Gothic" panose="020B0400000000000000" pitchFamily="50" charset="-128"/>
              </a:rPr>
              <a:pPr defTabSz="906445">
                <a:defRPr/>
              </a:pPr>
              <a:t>21</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2541857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6445">
              <a:defRPr/>
            </a:pPr>
            <a:fld id="{6EA67AA6-E7D9-42A1-87DC-290BC7D38BDD}" type="slidenum">
              <a:rPr lang="ja-JP" altLang="en-US">
                <a:solidFill>
                  <a:prstClr val="black"/>
                </a:solidFill>
                <a:latin typeface="Yu Gothic"/>
                <a:ea typeface="Yu Gothic" panose="020B0400000000000000" pitchFamily="50" charset="-128"/>
              </a:rPr>
              <a:pPr defTabSz="906445">
                <a:defRPr/>
              </a:pPr>
              <a:t>22</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87966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defTabSz="906445">
              <a:defRPr/>
            </a:pPr>
            <a:fld id="{8BA1DBF8-F8B0-44E1-B65C-860D7DA9125E}" type="slidenum">
              <a:rPr lang="ja-JP" altLang="en-US">
                <a:solidFill>
                  <a:prstClr val="black"/>
                </a:solidFill>
                <a:latin typeface="Calibri"/>
                <a:ea typeface="ＭＳ Ｐゴシック" panose="020B0600070205080204" pitchFamily="50" charset="-128"/>
              </a:rPr>
              <a:pPr defTabSz="906445">
                <a:defRPr/>
              </a:pPr>
              <a:t>24</a:t>
            </a:fld>
            <a:endParaRPr lang="ja-JP" altLang="en-US">
              <a:solidFill>
                <a:prstClr val="black"/>
              </a:solidFill>
              <a:latin typeface="Calibri"/>
              <a:ea typeface="ＭＳ Ｐゴシック" panose="020B0600070205080204" pitchFamily="50" charset="-128"/>
            </a:endParaRPr>
          </a:p>
        </p:txBody>
      </p:sp>
    </p:spTree>
    <p:extLst>
      <p:ext uri="{BB962C8B-B14F-4D97-AF65-F5344CB8AC3E}">
        <p14:creationId xmlns:p14="http://schemas.microsoft.com/office/powerpoint/2010/main" val="167687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Tech.2017_ﾀｲﾄﾙ①_Dクロス">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83487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Tech.2017_討論会-本編④ﾌｯﾀｰ無">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5" name="コンテンツ プレースホルダー 4"/>
          <p:cNvSpPr>
            <a:spLocks noGrp="1"/>
          </p:cNvSpPr>
          <p:nvPr>
            <p:ph sz="quarter" idx="11" hasCustomPrompt="1"/>
          </p:nvPr>
        </p:nvSpPr>
        <p:spPr>
          <a:xfrm>
            <a:off x="0" y="720000"/>
            <a:ext cx="9144000" cy="56808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a:t>※</a:t>
            </a:r>
            <a:r>
              <a:rPr kumimoji="1" lang="ja-JP" altLang="en-US"/>
              <a:t>容量の大きな一覧図表・転載資料等、分割記載が困難な場合のみ、ロゴ</a:t>
            </a:r>
            <a:r>
              <a:rPr kumimoji="1" lang="en-US" altLang="ja-JP"/>
              <a:t>,</a:t>
            </a:r>
            <a:r>
              <a:rPr kumimoji="1" lang="ja-JP" altLang="en-US"/>
              <a:t>フッターを使用しない［白紙タイプ］のページを使用可とする。　ページ</a:t>
            </a:r>
            <a:r>
              <a:rPr kumimoji="1" lang="en-US" altLang="ja-JP"/>
              <a:t>No.</a:t>
            </a:r>
            <a:r>
              <a:rPr kumimoji="1" lang="ja-JP" altLang="en-US"/>
              <a:t>記載は任意。　　　　■本文テキスト</a:t>
            </a:r>
            <a:r>
              <a:rPr kumimoji="1" lang="en-US" altLang="ja-JP"/>
              <a:t>: </a:t>
            </a:r>
            <a:r>
              <a:rPr kumimoji="1" lang="ja-JP" altLang="en-US"/>
              <a:t>見出しタイトル</a:t>
            </a:r>
            <a:r>
              <a:rPr kumimoji="1" lang="en-US" altLang="ja-JP"/>
              <a:t>20pt /</a:t>
            </a:r>
            <a:r>
              <a:rPr kumimoji="1" lang="ja-JP" altLang="en-US"/>
              <a:t>本文最小</a:t>
            </a:r>
            <a:r>
              <a:rPr kumimoji="1" lang="en-US" altLang="ja-JP"/>
              <a:t>16pt</a:t>
            </a:r>
            <a:r>
              <a:rPr kumimoji="1" lang="ja-JP" altLang="en-US"/>
              <a:t>迄推奨　　　　　　　　　　　　　　図表内は含みませんが、フォントは</a:t>
            </a:r>
            <a:r>
              <a:rPr kumimoji="1" lang="en-US" altLang="ja-JP"/>
              <a:t>CIS</a:t>
            </a:r>
            <a:r>
              <a:rPr kumimoji="1" lang="ja-JP" altLang="en-US"/>
              <a:t>準拠、可読性を考慮した大きさにして下さい。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カラーパレット</a:t>
            </a:r>
            <a:r>
              <a:rPr kumimoji="1" lang="en-US" altLang="ja-JP"/>
              <a:t>(CIS)</a:t>
            </a:r>
            <a:r>
              <a:rPr kumimoji="1" lang="ja-JP" altLang="en-US"/>
              <a:t>より使用</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4"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6"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3"/>
          <p:cNvSpPr/>
          <p:nvPr userDrawn="1"/>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94089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NSO-Tech.2017_エンドロゴ">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617325" y="2568596"/>
            <a:ext cx="3909351" cy="1490400"/>
          </a:xfrm>
          <a:prstGeom prst="rect">
            <a:avLst/>
          </a:prstGeom>
        </p:spPr>
      </p:pic>
      <p:pic>
        <p:nvPicPr>
          <p:cNvPr id="3" name="図 2"/>
          <p:cNvPicPr>
            <a:picLocks noChangeAspect="1"/>
          </p:cNvPicPr>
          <p:nvPr/>
        </p:nvPicPr>
        <p:blipFill>
          <a:blip r:embed="rId2"/>
          <a:stretch>
            <a:fillRect/>
          </a:stretch>
        </p:blipFill>
        <p:spPr>
          <a:xfrm>
            <a:off x="2617325" y="2568596"/>
            <a:ext cx="3909351" cy="1490400"/>
          </a:xfrm>
          <a:prstGeom prst="rect">
            <a:avLst/>
          </a:prstGeom>
        </p:spPr>
      </p:pic>
      <p:pic>
        <p:nvPicPr>
          <p:cNvPr id="5" name="図 4"/>
          <p:cNvPicPr>
            <a:picLocks noChangeAspect="1"/>
          </p:cNvPicPr>
          <p:nvPr/>
        </p:nvPicPr>
        <p:blipFill>
          <a:blip r:embed="rId2"/>
          <a:stretch>
            <a:fillRect/>
          </a:stretch>
        </p:blipFill>
        <p:spPr>
          <a:xfrm>
            <a:off x="2617325" y="2568596"/>
            <a:ext cx="3909351" cy="1490400"/>
          </a:xfrm>
          <a:prstGeom prst="rect">
            <a:avLst/>
          </a:prstGeom>
        </p:spPr>
      </p:pic>
      <p:pic>
        <p:nvPicPr>
          <p:cNvPr id="6" name="図 5"/>
          <p:cNvPicPr>
            <a:picLocks noChangeAspect="1"/>
          </p:cNvPicPr>
          <p:nvPr/>
        </p:nvPicPr>
        <p:blipFill>
          <a:blip r:embed="rId2"/>
          <a:stretch>
            <a:fillRect/>
          </a:stretch>
        </p:blipFill>
        <p:spPr>
          <a:xfrm>
            <a:off x="2617325" y="2568596"/>
            <a:ext cx="3909351" cy="1490400"/>
          </a:xfrm>
          <a:prstGeom prst="rect">
            <a:avLst/>
          </a:prstGeom>
        </p:spPr>
      </p:pic>
      <p:pic>
        <p:nvPicPr>
          <p:cNvPr id="7" name="図 6"/>
          <p:cNvPicPr>
            <a:picLocks noChangeAspect="1"/>
          </p:cNvPicPr>
          <p:nvPr userDrawn="1"/>
        </p:nvPicPr>
        <p:blipFill>
          <a:blip r:embed="rId2"/>
          <a:stretch>
            <a:fillRect/>
          </a:stretch>
        </p:blipFill>
        <p:spPr>
          <a:xfrm>
            <a:off x="2617325" y="2568596"/>
            <a:ext cx="3909351" cy="1490400"/>
          </a:xfrm>
          <a:prstGeom prst="rect">
            <a:avLst/>
          </a:prstGeom>
        </p:spPr>
      </p:pic>
    </p:spTree>
    <p:extLst>
      <p:ext uri="{BB962C8B-B14F-4D97-AF65-F5344CB8AC3E}">
        <p14:creationId xmlns:p14="http://schemas.microsoft.com/office/powerpoint/2010/main" val="731527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236157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3402"/>
            <a:ext cx="7772400" cy="2389811"/>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5373"/>
            <a:ext cx="6858000" cy="165729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2020/8/5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406562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2020/8/5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98823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1323"/>
            <a:ext cx="7886700" cy="2855378"/>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93714"/>
            <a:ext cx="7886700" cy="150157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2020/8/5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150158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2020/8/5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3133969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465"/>
            <a:ext cx="7886700" cy="13267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2720"/>
            <a:ext cx="3868340"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7394"/>
            <a:ext cx="3868340"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1" y="1682720"/>
            <a:ext cx="3887391"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1" y="2507394"/>
            <a:ext cx="3887391"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85AEA4C-E331-4144-8266-A02D0B069F91}" type="datetimeFigureOut">
              <a:rPr kumimoji="1" lang="ja-JP" altLang="en-US" smtClean="0"/>
              <a:t>2020/8/5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18112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85AEA4C-E331-4144-8266-A02D0B069F91}" type="datetimeFigureOut">
              <a:rPr kumimoji="1" lang="ja-JP" altLang="en-US" smtClean="0"/>
              <a:t>2020/8/5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346402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AEA4C-E331-4144-8266-A02D0B069F91}" type="datetimeFigureOut">
              <a:rPr kumimoji="1" lang="ja-JP" altLang="en-US" smtClean="0"/>
              <a:t>2020/8/5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3697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194047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8341"/>
            <a:ext cx="4629150" cy="4878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2020/8/5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20618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8341"/>
            <a:ext cx="4629150" cy="487813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2020/8/5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972528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2020/8/5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054318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463"/>
            <a:ext cx="1971675" cy="581721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1" y="365463"/>
            <a:ext cx="5800725" cy="581721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2020/8/5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15164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457200" y="274893"/>
            <a:ext cx="8229600" cy="585694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日付プレースホルダー 2"/>
          <p:cNvSpPr>
            <a:spLocks noGrp="1"/>
          </p:cNvSpPr>
          <p:nvPr>
            <p:ph type="dt" sz="half" idx="10"/>
          </p:nvPr>
        </p:nvSpPr>
        <p:spPr>
          <a:xfrm>
            <a:off x="457200" y="6251008"/>
            <a:ext cx="2133600" cy="476691"/>
          </a:xfrm>
        </p:spPr>
        <p:txBody>
          <a:bodyPr/>
          <a:lstStyle>
            <a:lvl1pPr>
              <a:defRPr/>
            </a:lvl1pPr>
          </a:lstStyle>
          <a:p>
            <a:endParaRPr lang="en-US" altLang="ja-JP">
              <a:solidFill>
                <a:srgbClr val="000000"/>
              </a:solidFill>
            </a:endParaRPr>
          </a:p>
        </p:txBody>
      </p:sp>
      <p:sp>
        <p:nvSpPr>
          <p:cNvPr id="4" name="フッター プレースホルダー 3"/>
          <p:cNvSpPr>
            <a:spLocks noGrp="1"/>
          </p:cNvSpPr>
          <p:nvPr>
            <p:ph type="ftr" sz="quarter" idx="11"/>
          </p:nvPr>
        </p:nvSpPr>
        <p:spPr>
          <a:xfrm>
            <a:off x="3124200" y="6251008"/>
            <a:ext cx="2895600" cy="476691"/>
          </a:xfrm>
        </p:spPr>
        <p:txBody>
          <a:bodyPr/>
          <a:lstStyle>
            <a:lvl1pPr>
              <a:defRPr/>
            </a:lvl1pPr>
          </a:lstStyle>
          <a:p>
            <a:endParaRPr lang="en-US" altLang="ja-JP">
              <a:solidFill>
                <a:srgbClr val="000000"/>
              </a:solidFill>
            </a:endParaRPr>
          </a:p>
        </p:txBody>
      </p:sp>
      <p:sp>
        <p:nvSpPr>
          <p:cNvPr id="5" name="スライド番号プレースホルダー 4"/>
          <p:cNvSpPr>
            <a:spLocks noGrp="1"/>
          </p:cNvSpPr>
          <p:nvPr>
            <p:ph type="sldNum" sz="quarter" idx="12"/>
          </p:nvPr>
        </p:nvSpPr>
        <p:spPr>
          <a:xfrm>
            <a:off x="6553200" y="6251008"/>
            <a:ext cx="2133600" cy="476691"/>
          </a:xfrm>
        </p:spPr>
        <p:txBody>
          <a:bodyPr/>
          <a:lstStyle>
            <a:lvl1pPr>
              <a:defRPr/>
            </a:lvl1pPr>
          </a:lstStyle>
          <a:p>
            <a:fld id="{ADB7D68B-10D0-4C23-8E74-C5F6E178C63C}"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47741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36001" y="2448000"/>
            <a:ext cx="5940000" cy="1260000"/>
          </a:xfrm>
          <a:prstGeom prst="rect">
            <a:avLst/>
          </a:prstGeom>
        </p:spPr>
        <p:txBody>
          <a:bodyPr wrap="square" lIns="468000" tIns="0" rIns="0" bIns="0" anchor="t">
            <a:noAutofit/>
          </a:bodyPr>
          <a:lstStyle>
            <a:lvl1pPr>
              <a:lnSpc>
                <a:spcPct val="110000"/>
              </a:lnSpc>
              <a:defRPr sz="3400" baseline="0">
                <a:latin typeface="Meiryo UI" panose="020B0604030504040204" pitchFamily="50" charset="-128"/>
              </a:defRPr>
            </a:lvl1pPr>
          </a:lstStyle>
          <a:p>
            <a:r>
              <a:rPr lang="ja-JP" altLang="en-US" smtClean="0"/>
              <a:t>タイトル記入 </a:t>
            </a:r>
            <a:r>
              <a:rPr lang="en-US" altLang="ja-JP" smtClean="0"/>
              <a:t>2</a:t>
            </a:r>
            <a:r>
              <a:rPr lang="ja-JP" altLang="en-US" smtClean="0"/>
              <a:t>行</a:t>
            </a:r>
            <a:r>
              <a:rPr lang="en-US" altLang="ja-JP" smtClean="0"/>
              <a:t>34pt</a:t>
            </a:r>
            <a:r>
              <a:rPr lang="ja-JP" altLang="en-US" smtClean="0"/>
              <a:t>推奨　 発表者情報より大きく記載</a:t>
            </a:r>
            <a:endParaRPr dirty="0"/>
          </a:p>
        </p:txBody>
      </p:sp>
      <p:sp>
        <p:nvSpPr>
          <p:cNvPr id="3" name="Holder 3"/>
          <p:cNvSpPr>
            <a:spLocks noGrp="1"/>
          </p:cNvSpPr>
          <p:nvPr>
            <p:ph type="subTitle" idx="4" hasCustomPrompt="1"/>
          </p:nvPr>
        </p:nvSpPr>
        <p:spPr>
          <a:xfrm>
            <a:off x="-35999" y="4140000"/>
            <a:ext cx="5040000" cy="360000"/>
          </a:xfrm>
          <a:prstGeom prst="rect">
            <a:avLst/>
          </a:prstGeom>
        </p:spPr>
        <p:txBody>
          <a:bodyPr wrap="square" lIns="468000" tIns="0" rIns="0" bIns="0" anchor="b">
            <a:noAutofit/>
          </a:bodyPr>
          <a:lstStyle>
            <a:lvl1pPr>
              <a:defRPr sz="2400" baseline="0">
                <a:latin typeface="Meiryo UI" panose="020B0604030504040204" pitchFamily="50" charset="-128"/>
              </a:defRPr>
            </a:lvl1pPr>
          </a:lstStyle>
          <a:p>
            <a:r>
              <a:rPr lang="ja-JP" altLang="en-US" smtClean="0"/>
              <a:t>クリックして 氏名 を記入 </a:t>
            </a:r>
            <a:r>
              <a:rPr lang="en-US" altLang="ja-JP" smtClean="0"/>
              <a:t>24pt </a:t>
            </a:r>
            <a:r>
              <a:rPr lang="ja-JP" altLang="en-US" smtClean="0"/>
              <a:t>推奨</a:t>
            </a:r>
            <a:endParaRPr lang="ja-JP" altLang="en-US" dirty="0"/>
          </a:p>
        </p:txBody>
      </p:sp>
      <p:sp>
        <p:nvSpPr>
          <p:cNvPr id="9" name="テキスト プレースホルダー 8"/>
          <p:cNvSpPr>
            <a:spLocks noGrp="1"/>
          </p:cNvSpPr>
          <p:nvPr>
            <p:ph type="body" sz="quarter" idx="10" hasCustomPrompt="1"/>
          </p:nvPr>
        </p:nvSpPr>
        <p:spPr>
          <a:xfrm>
            <a:off x="-36000" y="4680009"/>
            <a:ext cx="5040000" cy="1188000"/>
          </a:xfrm>
          <a:prstGeom prst="rect">
            <a:avLst/>
          </a:prstGeom>
        </p:spPr>
        <p:txBody>
          <a:bodyPr lIns="468000" tIns="0" rIns="0" bIns="0" anchor="t">
            <a:noAutofit/>
          </a:bodyPr>
          <a:lstStyle>
            <a:lvl1pPr>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smtClean="0"/>
              <a:t>クリックして 部署名 を記入 </a:t>
            </a:r>
            <a:r>
              <a:rPr kumimoji="1" lang="en-US" altLang="ja-JP" smtClean="0"/>
              <a:t>16pt</a:t>
            </a:r>
            <a:r>
              <a:rPr kumimoji="1" lang="ja-JP" altLang="en-US" smtClean="0"/>
              <a:t>推奨</a:t>
            </a:r>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6908" y="454131"/>
            <a:ext cx="2520000" cy="785785"/>
          </a:xfrm>
          <a:prstGeom prst="rect">
            <a:avLst/>
          </a:prstGeom>
        </p:spPr>
      </p:pic>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18012" y="6256800"/>
            <a:ext cx="2275184" cy="450000"/>
          </a:xfrm>
          <a:prstGeom prst="rect">
            <a:avLst/>
          </a:prstGeom>
        </p:spPr>
      </p:pic>
      <p:pic>
        <p:nvPicPr>
          <p:cNvPr id="13" name="図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76010" y="6318040"/>
            <a:ext cx="1078337" cy="277287"/>
          </a:xfrm>
          <a:prstGeom prst="rect">
            <a:avLst/>
          </a:prstGeom>
          <a:noFill/>
        </p:spPr>
      </p:pic>
    </p:spTree>
    <p:extLst>
      <p:ext uri="{BB962C8B-B14F-4D97-AF65-F5344CB8AC3E}">
        <p14:creationId xmlns:p14="http://schemas.microsoft.com/office/powerpoint/2010/main" val="238546419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080000"/>
          <a:lstStyle>
            <a:lvl1pPr>
              <a:defRPr/>
            </a:lvl1pPr>
          </a:lstStyle>
          <a:p>
            <a:r>
              <a:rPr kumimoji="1" lang="ja-JP" altLang="en-US" smtClean="0"/>
              <a:t>マスター タイトルの書式設定</a:t>
            </a:r>
            <a:endParaRPr kumimoji="1" lang="ja-JP" altLang="en-US" dirty="0"/>
          </a:p>
        </p:txBody>
      </p:sp>
      <p:sp>
        <p:nvSpPr>
          <p:cNvPr id="2" name="スライド番号プレースホルダー 1"/>
          <p:cNvSpPr>
            <a:spLocks noGrp="1"/>
          </p:cNvSpPr>
          <p:nvPr>
            <p:ph type="sldNum" sz="quarter" idx="11"/>
          </p:nvPr>
        </p:nvSpPr>
        <p:spPr/>
        <p:txBody>
          <a:bodyPr/>
          <a:lstStyle/>
          <a:p>
            <a:r>
              <a:rPr lang="en-US" altLang="ja-JP" dirty="0" smtClean="0">
                <a:ea typeface="Verdana" panose="020B0604030504040204" pitchFamily="34" charset="0"/>
              </a:rPr>
              <a:t>1 </a:t>
            </a:r>
            <a:endParaRPr lang="ja-JP" altLang="en-US" dirty="0"/>
          </a:p>
        </p:txBody>
      </p:sp>
      <p:sp>
        <p:nvSpPr>
          <p:cNvPr id="4" name="テキスト プレースホルダー 3"/>
          <p:cNvSpPr>
            <a:spLocks noGrp="1"/>
          </p:cNvSpPr>
          <p:nvPr>
            <p:ph type="body" sz="quarter" idx="12" hasCustomPrompt="1"/>
          </p:nvPr>
        </p:nvSpPr>
        <p:spPr>
          <a:xfrm>
            <a:off x="0" y="828000"/>
            <a:ext cx="9144000" cy="5220000"/>
          </a:xfrm>
        </p:spPr>
        <p:txBody>
          <a:bodyPr lIns="360000" tIns="360000" rIns="360000"/>
          <a:lstStyle>
            <a:lvl1pPr marL="288000" indent="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smtClean="0"/>
              <a:t>クリックしてアジェンダを記入 </a:t>
            </a:r>
            <a:r>
              <a:rPr kumimoji="1" lang="en-US" altLang="ja-JP" smtClean="0"/>
              <a:t>34pt</a:t>
            </a:r>
            <a:r>
              <a:rPr kumimoji="1" lang="ja-JP" altLang="en-US" smtClean="0"/>
              <a:t>推奨</a:t>
            </a:r>
          </a:p>
        </p:txBody>
      </p:sp>
    </p:spTree>
    <p:extLst>
      <p:ext uri="{BB962C8B-B14F-4D97-AF65-F5344CB8AC3E}">
        <p14:creationId xmlns:p14="http://schemas.microsoft.com/office/powerpoint/2010/main" val="275484303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扉">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1" hasCustomPrompt="1"/>
          </p:nvPr>
        </p:nvSpPr>
        <p:spPr>
          <a:xfrm>
            <a:off x="-36000" y="9"/>
            <a:ext cx="9216000" cy="1187121"/>
          </a:xfrm>
          <a:prstGeom prst="rect">
            <a:avLst/>
          </a:prstGeom>
        </p:spPr>
        <p:txBody>
          <a:bodyPr wrap="square" lIns="288000" rIns="360000">
            <a:noAutofit/>
          </a:bodyPr>
          <a:lstStyle>
            <a:lvl1pPr>
              <a:defRPr sz="7100" b="1" i="0">
                <a:solidFill>
                  <a:schemeClr val="bg2"/>
                </a:solidFill>
                <a:latin typeface="Meiryo UI" panose="020B0604030504040204" pitchFamily="50" charset="-128"/>
                <a:ea typeface="Meiryo UI" panose="020B0604030504040204" pitchFamily="50" charset="-128"/>
                <a:cs typeface="Verdana" charset="0"/>
              </a:defRPr>
            </a:lvl1pPr>
          </a:lstStyle>
          <a:p>
            <a:pPr lvl="0"/>
            <a:r>
              <a:rPr kumimoji="1" lang="en-US" altLang="ja-JP" dirty="0" smtClean="0"/>
              <a:t>0.</a:t>
            </a:r>
            <a:r>
              <a:rPr kumimoji="1" lang="ja-JP" altLang="en-US" dirty="0" smtClean="0"/>
              <a:t>扉</a:t>
            </a:r>
            <a:r>
              <a:rPr kumimoji="1" lang="en-US" altLang="ja-JP" dirty="0" smtClean="0"/>
              <a:t>No.</a:t>
            </a:r>
            <a:r>
              <a:rPr kumimoji="1" lang="ja-JP" altLang="en-US" dirty="0" smtClean="0"/>
              <a:t>記載</a:t>
            </a:r>
            <a:r>
              <a:rPr kumimoji="1" lang="en-US" altLang="ja-JP" dirty="0" smtClean="0"/>
              <a:t>71pt</a:t>
            </a:r>
            <a:endParaRPr kumimoji="1" lang="ja-JP" altLang="en-US" dirty="0" smtClean="0"/>
          </a:p>
        </p:txBody>
      </p:sp>
      <p:sp>
        <p:nvSpPr>
          <p:cNvPr id="7" name="タイトル 6"/>
          <p:cNvSpPr>
            <a:spLocks noGrp="1"/>
          </p:cNvSpPr>
          <p:nvPr>
            <p:ph type="title" hasCustomPrompt="1"/>
          </p:nvPr>
        </p:nvSpPr>
        <p:spPr>
          <a:xfrm>
            <a:off x="-36000" y="1158885"/>
            <a:ext cx="9216000" cy="1255728"/>
          </a:xfrm>
        </p:spPr>
        <p:txBody>
          <a:bodyPr wrap="square" rIns="648000" anchor="t">
            <a:noAutofit/>
          </a:bodyPr>
          <a:lstStyle>
            <a:lvl1pPr marL="0" indent="0" algn="l">
              <a:lnSpc>
                <a:spcPct val="120000"/>
              </a:lnSpc>
              <a:buSzPct val="120000"/>
              <a:buFont typeface="+mj-lt"/>
              <a:buNone/>
              <a:defRPr sz="3400" b="0" baseline="0">
                <a:solidFill>
                  <a:schemeClr val="bg2"/>
                </a:solidFill>
                <a:latin typeface="Meiryo UI" panose="020B0604030504040204" pitchFamily="50" charset="-128"/>
              </a:defRPr>
            </a:lvl1pPr>
          </a:lstStyle>
          <a:p>
            <a:r>
              <a:rPr kumimoji="1" lang="ja-JP" altLang="en-US" smtClean="0"/>
              <a:t>マスター タイトルの書式設定　</a:t>
            </a:r>
            <a:r>
              <a:rPr kumimoji="1" lang="en-US" altLang="ja-JP" smtClean="0"/>
              <a:t>34pt</a:t>
            </a:r>
            <a:endParaRPr kumimoji="1" lang="ja-JP" altLang="en-US" dirty="0"/>
          </a:p>
        </p:txBody>
      </p:sp>
      <p:sp>
        <p:nvSpPr>
          <p:cNvPr id="5" name="スライド番号プレースホルダー 1"/>
          <p:cNvSpPr>
            <a:spLocks noGrp="1"/>
          </p:cNvSpPr>
          <p:nvPr>
            <p:ph type="sldNum" sz="quarter" idx="12"/>
          </p:nvPr>
        </p:nvSpPr>
        <p:spPr>
          <a:xfrm>
            <a:off x="7665722" y="6357649"/>
            <a:ext cx="989718" cy="365125"/>
          </a:xfr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56485453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6" name="コンテンツ プレースホルダー 5"/>
          <p:cNvSpPr>
            <a:spLocks noGrp="1"/>
          </p:cNvSpPr>
          <p:nvPr>
            <p:ph sz="quarter" idx="14" hasCustomPrompt="1"/>
          </p:nvPr>
        </p:nvSpPr>
        <p:spPr>
          <a:xfrm>
            <a:off x="0" y="828000"/>
            <a:ext cx="9144000" cy="5220000"/>
          </a:xfrm>
        </p:spPr>
        <p:txBody>
          <a:bodyPr/>
          <a:lstStyle/>
          <a:p>
            <a:pPr lvl="0"/>
            <a:r>
              <a:rPr kumimoji="1" lang="ja-JP" altLang="en-US" smtClean="0"/>
              <a:t>本文タイトル</a:t>
            </a:r>
            <a:r>
              <a:rPr kumimoji="1" lang="en-US" altLang="ja-JP" smtClean="0"/>
              <a:t>20pt </a:t>
            </a:r>
            <a:r>
              <a:rPr kumimoji="1" lang="ja-JP" altLang="en-US" smtClean="0"/>
              <a:t>本文最小</a:t>
            </a:r>
            <a:r>
              <a:rPr kumimoji="1" lang="en-US" altLang="ja-JP" smtClean="0"/>
              <a:t>16pt</a:t>
            </a:r>
            <a:r>
              <a:rPr kumimoji="1" lang="ja-JP" altLang="en-US" smtClean="0"/>
              <a:t>迄</a:t>
            </a:r>
          </a:p>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349175546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タイトルとコンテンツ+サマリー">
    <p:spTree>
      <p:nvGrpSpPr>
        <p:cNvPr id="1" name=""/>
        <p:cNvGrpSpPr/>
        <p:nvPr/>
      </p:nvGrpSpPr>
      <p:grpSpPr>
        <a:xfrm>
          <a:off x="0" y="0"/>
          <a:ext cx="0" cy="0"/>
          <a:chOff x="0" y="0"/>
          <a:chExt cx="0" cy="0"/>
        </a:xfrm>
      </p:grpSpPr>
      <p:sp>
        <p:nvSpPr>
          <p:cNvPr id="7" name="コンテンツ プレースホルダー 6"/>
          <p:cNvSpPr>
            <a:spLocks noGrp="1"/>
          </p:cNvSpPr>
          <p:nvPr>
            <p:ph sz="quarter" idx="15" hasCustomPrompt="1"/>
          </p:nvPr>
        </p:nvSpPr>
        <p:spPr>
          <a:xfrm>
            <a:off x="0" y="828000"/>
            <a:ext cx="9144000" cy="5220000"/>
          </a:xfrm>
        </p:spPr>
        <p:txBody>
          <a:bodyPr/>
          <a:lstStyle/>
          <a:p>
            <a:pPr lvl="0"/>
            <a:r>
              <a:rPr kumimoji="1" lang="ja-JP" altLang="en-US" smtClean="0"/>
              <a:t>本文タイトル</a:t>
            </a:r>
            <a:r>
              <a:rPr kumimoji="1" lang="en-US" altLang="ja-JP" smtClean="0"/>
              <a:t>20pt </a:t>
            </a:r>
            <a:r>
              <a:rPr kumimoji="1" lang="ja-JP" altLang="en-US" smtClean="0"/>
              <a:t>本文最小</a:t>
            </a:r>
            <a:r>
              <a:rPr kumimoji="1" lang="en-US" altLang="ja-JP" smtClean="0"/>
              <a:t>16pt</a:t>
            </a:r>
            <a:r>
              <a:rPr kumimoji="1" lang="ja-JP" altLang="en-US" smtClean="0"/>
              <a:t>迄</a:t>
            </a:r>
          </a:p>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2" name="タイトル 1"/>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5" name="テキスト プレースホルダー 4"/>
          <p:cNvSpPr>
            <a:spLocks noGrp="1"/>
          </p:cNvSpPr>
          <p:nvPr>
            <p:ph type="body" sz="quarter" idx="14" hasCustomPrompt="1"/>
          </p:nvPr>
        </p:nvSpPr>
        <p:spPr>
          <a:xfrm>
            <a:off x="0" y="5662152"/>
            <a:ext cx="9144000" cy="457848"/>
          </a:xfrm>
          <a:prstGeom prst="rect">
            <a:avLst/>
          </a:prstGeom>
        </p:spPr>
        <p:txBody>
          <a:bodyPr lIns="216000" rIns="216000" bIns="36000" anchor="b" anchorCtr="0">
            <a:spAutoFit/>
          </a:bodyPr>
          <a:lstStyle>
            <a:lvl1pPr algn="ctr">
              <a:spcAft>
                <a:spcPts val="0"/>
              </a:spcAft>
              <a:defRPr sz="2500" b="1">
                <a:solidFill>
                  <a:schemeClr val="bg2"/>
                </a:solidFill>
              </a:defRPr>
            </a:lvl1pPr>
          </a:lstStyle>
          <a:p>
            <a:pPr lvl="0"/>
            <a:r>
              <a:rPr kumimoji="1" lang="ja-JP" altLang="en-US" smtClean="0"/>
              <a:t>サマリー 原則</a:t>
            </a:r>
            <a:r>
              <a:rPr kumimoji="1" lang="en-US" altLang="ja-JP" smtClean="0"/>
              <a:t>1</a:t>
            </a:r>
            <a:r>
              <a:rPr kumimoji="1" lang="ja-JP" altLang="en-US" smtClean="0"/>
              <a:t>行 </a:t>
            </a:r>
            <a:r>
              <a:rPr kumimoji="1" lang="en-US" altLang="ja-JP" smtClean="0"/>
              <a:t>25pt</a:t>
            </a:r>
            <a:r>
              <a:rPr kumimoji="1" lang="ja-JP" altLang="en-US" smtClean="0"/>
              <a:t>～</a:t>
            </a:r>
            <a:r>
              <a:rPr kumimoji="1" lang="en-US" altLang="ja-JP" smtClean="0"/>
              <a:t>20pt</a:t>
            </a:r>
            <a:r>
              <a:rPr kumimoji="1" lang="ja-JP" altLang="en-US" smtClean="0"/>
              <a:t>推奨　位置下げない</a:t>
            </a:r>
          </a:p>
        </p:txBody>
      </p:sp>
    </p:spTree>
    <p:extLst>
      <p:ext uri="{BB962C8B-B14F-4D97-AF65-F5344CB8AC3E}">
        <p14:creationId xmlns:p14="http://schemas.microsoft.com/office/powerpoint/2010/main" val="6875705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Tech.2017_ﾀｲﾄﾙ②_CGカー">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37265820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2" name="スライド番号プレースホルダー 1"/>
          <p:cNvSpPr>
            <a:spLocks noGrp="1"/>
          </p:cNvSpPr>
          <p:nvPr>
            <p:ph type="sldNum" sz="quarter" idx="10"/>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25435781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コーポレートマーク">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3970" y="2570464"/>
            <a:ext cx="4340970" cy="1353600"/>
          </a:xfrm>
          <a:prstGeom prst="rect">
            <a:avLst/>
          </a:prstGeom>
        </p:spPr>
      </p:pic>
    </p:spTree>
    <p:extLst>
      <p:ext uri="{BB962C8B-B14F-4D97-AF65-F5344CB8AC3E}">
        <p14:creationId xmlns:p14="http://schemas.microsoft.com/office/powerpoint/2010/main" val="357766572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457200" y="6362243"/>
            <a:ext cx="2133600" cy="365463"/>
          </a:xfrm>
          <a:prstGeom prst="rect">
            <a:avLst/>
          </a:prstGeom>
        </p:spPr>
        <p:txBody>
          <a:bodyPr/>
          <a:lstStyle/>
          <a:p>
            <a:endParaRPr lang="ja-JP" altLang="en-US">
              <a:solidFill>
                <a:srgbClr val="000000"/>
              </a:solidFill>
            </a:endParaRPr>
          </a:p>
        </p:txBody>
      </p:sp>
      <p:sp>
        <p:nvSpPr>
          <p:cNvPr id="3" name="フッター プレースホルダー 2"/>
          <p:cNvSpPr>
            <a:spLocks noGrp="1"/>
          </p:cNvSpPr>
          <p:nvPr>
            <p:ph type="ftr" sz="quarter" idx="11"/>
          </p:nvPr>
        </p:nvSpPr>
        <p:spPr>
          <a:xfrm>
            <a:off x="3124200" y="6362243"/>
            <a:ext cx="2895600" cy="365463"/>
          </a:xfrm>
          <a:prstGeom prst="rect">
            <a:avLst/>
          </a:prstGeom>
        </p:spPr>
        <p:txBody>
          <a:bodyPr/>
          <a:lstStyle/>
          <a:p>
            <a:endParaRPr lang="ja-JP" altLang="en-US">
              <a:solidFill>
                <a:srgbClr val="000000"/>
              </a:solidFill>
            </a:endParaRPr>
          </a:p>
        </p:txBody>
      </p:sp>
      <p:sp>
        <p:nvSpPr>
          <p:cNvPr id="4" name="スライド番号プレースホルダー 3"/>
          <p:cNvSpPr>
            <a:spLocks noGrp="1"/>
          </p:cNvSpPr>
          <p:nvPr>
            <p:ph type="sldNum" sz="quarter" idx="12"/>
          </p:nvPr>
        </p:nvSpPr>
        <p:spPr/>
        <p:txBody>
          <a:bodyPr/>
          <a:lstStyle/>
          <a:p>
            <a:fld id="{69B9799D-BE78-4549-9BA2-D64FFC0F2D14}" type="slidenum">
              <a:rPr lang="ja-JP" altLang="en-US" smtClean="0"/>
              <a:pPr/>
              <a:t>‹#›</a:t>
            </a:fld>
            <a:endParaRPr lang="ja-JP" altLang="en-US" dirty="0"/>
          </a:p>
        </p:txBody>
      </p:sp>
    </p:spTree>
    <p:extLst>
      <p:ext uri="{BB962C8B-B14F-4D97-AF65-F5344CB8AC3E}">
        <p14:creationId xmlns:p14="http://schemas.microsoft.com/office/powerpoint/2010/main" val="428452418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440000"/>
          <a:lstStyle>
            <a:lvl1pPr>
              <a:defRPr/>
            </a:lvl1pPr>
          </a:lstStyle>
          <a:p>
            <a:r>
              <a:rPr kumimoji="1" lang="ja-JP" altLang="en-US" smtClean="0"/>
              <a:t>マスター タイトルの書式設定</a:t>
            </a:r>
            <a:endParaRPr kumimoji="1" lang="ja-JP" altLang="en-US" dirty="0"/>
          </a:p>
        </p:txBody>
      </p:sp>
      <p:sp>
        <p:nvSpPr>
          <p:cNvPr id="10" name="テキスト プレースホルダー 9"/>
          <p:cNvSpPr>
            <a:spLocks noGrp="1"/>
          </p:cNvSpPr>
          <p:nvPr>
            <p:ph type="body" sz="quarter" idx="10"/>
          </p:nvPr>
        </p:nvSpPr>
        <p:spPr>
          <a:xfrm>
            <a:off x="0" y="839788"/>
            <a:ext cx="9143999" cy="5038348"/>
          </a:xfrm>
          <a:prstGeom prst="rect">
            <a:avLst/>
          </a:prstGeom>
        </p:spPr>
        <p:txBody>
          <a:bodyPr lIns="144000" tIns="396000" rIns="648000"/>
          <a:lstStyle>
            <a:lvl1pPr marL="720000" indent="0">
              <a:lnSpc>
                <a:spcPct val="120000"/>
              </a:lnSpc>
              <a:spcBef>
                <a:spcPts val="0"/>
              </a:spcBef>
              <a:buFont typeface="+mj-lt"/>
              <a:buAutoNum type="arabicPeriod"/>
              <a:defRPr sz="3400" baseline="0">
                <a:latin typeface="Meiryo UI" panose="020B0604030504040204" pitchFamily="50" charset="-128"/>
              </a:defRPr>
            </a:lvl1pPr>
            <a:lvl2pPr marL="800100" indent="-3429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kumimoji="1" lang="ja-JP" altLang="en-US" smtClean="0"/>
              <a:t>マスター テキストの書式設定</a:t>
            </a:r>
          </a:p>
        </p:txBody>
      </p:sp>
      <p:sp>
        <p:nvSpPr>
          <p:cNvPr id="2" name="スライド番号プレースホルダー 1"/>
          <p:cNvSpPr>
            <a:spLocks noGrp="1"/>
          </p:cNvSpPr>
          <p:nvPr>
            <p:ph type="sldNum" sz="quarter" idx="11"/>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7540313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30158" cy="616293"/>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281912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2451"/>
            <a:ext cx="5343129" cy="585907"/>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9798"/>
            <a:ext cx="6400800" cy="1754223"/>
          </a:xfrm>
          <a:prstGeom prst="rect">
            <a:avLst/>
          </a:prstGeom>
        </p:spPr>
        <p:txBody>
          <a:bodyPr/>
          <a:lstStyle>
            <a:lvl1pPr marL="0" indent="0" algn="ctr">
              <a:buNone/>
              <a:defRPr/>
            </a:lvl1pPr>
            <a:lvl2pPr marL="422041" indent="0" algn="ctr">
              <a:buNone/>
              <a:defRPr/>
            </a:lvl2pPr>
            <a:lvl3pPr marL="844083" indent="0" algn="ctr">
              <a:buNone/>
              <a:defRPr/>
            </a:lvl3pPr>
            <a:lvl4pPr marL="1266124" indent="0" algn="ctr">
              <a:buNone/>
              <a:defRPr/>
            </a:lvl4pPr>
            <a:lvl5pPr marL="1688165" indent="0" algn="ctr">
              <a:buNone/>
              <a:defRPr/>
            </a:lvl5pPr>
            <a:lvl6pPr marL="2110207" indent="0" algn="ctr">
              <a:buNone/>
              <a:defRPr/>
            </a:lvl6pPr>
            <a:lvl7pPr marL="2532248" indent="0" algn="ctr">
              <a:buNone/>
              <a:defRPr/>
            </a:lvl7pPr>
            <a:lvl8pPr marL="2954289" indent="0" algn="ctr">
              <a:buNone/>
              <a:defRPr/>
            </a:lvl8pPr>
            <a:lvl9pPr marL="3376331" indent="0" algn="ctr">
              <a:buNone/>
              <a:defRPr/>
            </a:lvl9pPr>
          </a:lstStyle>
          <a:p>
            <a:r>
              <a:rPr lang="ja-JP" altLang="en-US" smtClean="0"/>
              <a:t>マスター サブタイトルの書式設定</a:t>
            </a:r>
            <a:endParaRPr lang="ja-JP" altLang="en-US"/>
          </a:p>
        </p:txBody>
      </p:sp>
    </p:spTree>
    <p:extLst>
      <p:ext uri="{BB962C8B-B14F-4D97-AF65-F5344CB8AC3E}">
        <p14:creationId xmlns:p14="http://schemas.microsoft.com/office/powerpoint/2010/main" val="3042712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112103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470" y="4411034"/>
            <a:ext cx="5945858" cy="625662"/>
          </a:xfrm>
        </p:spPr>
        <p:txBody>
          <a:bodyPr/>
          <a:lstStyle>
            <a:lvl1pPr algn="l">
              <a:defRPr sz="3692"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435" y="2909408"/>
            <a:ext cx="7772400" cy="1501576"/>
          </a:xfrm>
          <a:prstGeom prst="rect">
            <a:avLst/>
          </a:prstGeo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ja-JP" altLang="en-US" smtClean="0"/>
              <a:t>マスター テキストの書式設定</a:t>
            </a:r>
          </a:p>
        </p:txBody>
      </p:sp>
    </p:spTree>
    <p:extLst>
      <p:ext uri="{BB962C8B-B14F-4D97-AF65-F5344CB8AC3E}">
        <p14:creationId xmlns:p14="http://schemas.microsoft.com/office/powerpoint/2010/main" val="30070440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3" y="1601686"/>
            <a:ext cx="4044462" cy="4530154"/>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2338" y="1601686"/>
            <a:ext cx="4044462" cy="4530154"/>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016351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899"/>
            <a:ext cx="5343129" cy="585907"/>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6535"/>
            <a:ext cx="4040066" cy="640354"/>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6892"/>
            <a:ext cx="4040066" cy="3954947"/>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298" y="1536535"/>
            <a:ext cx="4041531" cy="640354"/>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298" y="2176892"/>
            <a:ext cx="4041531" cy="3954947"/>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809979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Tech.2017_ﾀｲﾄﾙ③_白紙">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0" y="2448000"/>
            <a:ext cx="9144001" cy="1260000"/>
          </a:xfrm>
          <a:prstGeom prst="rect">
            <a:avLst/>
          </a:prstGeom>
        </p:spPr>
        <p:txBody>
          <a:bodyPr wrap="square" lIns="468000" tIns="0" rIns="360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2"/>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9144000" cy="1138531"/>
          </a:xfrm>
        </p:spPr>
        <p:txBody>
          <a:bodyPr wrap="square" lIns="468000" tIns="324000" rIns="360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2"/>
          <a:stretch>
            <a:fillRect/>
          </a:stretch>
        </p:blipFill>
        <p:spPr>
          <a:xfrm>
            <a:off x="432285" y="454041"/>
            <a:ext cx="2266290" cy="864000"/>
          </a:xfrm>
          <a:prstGeom prst="rect">
            <a:avLst/>
          </a:prstGeom>
        </p:spPr>
      </p:pic>
      <p:pic>
        <p:nvPicPr>
          <p:cNvPr id="10" name="図 9"/>
          <p:cNvPicPr>
            <a:picLocks noChangeAspect="1"/>
          </p:cNvPicPr>
          <p:nvPr/>
        </p:nvPicPr>
        <p:blipFill>
          <a:blip r:embed="rId2"/>
          <a:stretch>
            <a:fillRect/>
          </a:stretch>
        </p:blipFill>
        <p:spPr>
          <a:xfrm>
            <a:off x="432285" y="454041"/>
            <a:ext cx="2266290" cy="864000"/>
          </a:xfrm>
          <a:prstGeom prst="rect">
            <a:avLst/>
          </a:prstGeom>
        </p:spPr>
      </p:pic>
      <p:pic>
        <p:nvPicPr>
          <p:cNvPr id="11" name="図 10"/>
          <p:cNvPicPr>
            <a:picLocks noChangeAspect="1"/>
          </p:cNvPicPr>
          <p:nvPr/>
        </p:nvPicPr>
        <p:blipFill>
          <a:blip r:embed="rId2"/>
          <a:stretch>
            <a:fillRect/>
          </a:stretch>
        </p:blipFill>
        <p:spPr>
          <a:xfrm>
            <a:off x="432285" y="454041"/>
            <a:ext cx="2266290" cy="864000"/>
          </a:xfrm>
          <a:prstGeom prst="rect">
            <a:avLst/>
          </a:prstGeom>
        </p:spPr>
      </p:pic>
      <p:pic>
        <p:nvPicPr>
          <p:cNvPr id="12" name="図 11"/>
          <p:cNvPicPr>
            <a:picLocks noChangeAspect="1"/>
          </p:cNvPicPr>
          <p:nvPr userDrawn="1"/>
        </p:nvPicPr>
        <p:blipFill>
          <a:blip r:embed="rId2"/>
          <a:stretch>
            <a:fillRect/>
          </a:stretch>
        </p:blipFill>
        <p:spPr>
          <a:xfrm>
            <a:off x="432285" y="454041"/>
            <a:ext cx="2266290" cy="864000"/>
          </a:xfrm>
          <a:prstGeom prst="rect">
            <a:avLst/>
          </a:prstGeom>
        </p:spPr>
      </p:pic>
      <p:pic>
        <p:nvPicPr>
          <p:cNvPr id="13" name="図 12"/>
          <p:cNvPicPr>
            <a:picLocks noChangeAspect="1"/>
          </p:cNvPicPr>
          <p:nvPr userDrawn="1"/>
        </p:nvPicPr>
        <p:blipFill>
          <a:blip r:embed="rId3"/>
          <a:stretch>
            <a:fillRect/>
          </a:stretch>
        </p:blipFill>
        <p:spPr>
          <a:xfrm>
            <a:off x="7776000" y="198000"/>
            <a:ext cx="1087193" cy="279645"/>
          </a:xfrm>
          <a:prstGeom prst="rect">
            <a:avLst/>
          </a:prstGeom>
        </p:spPr>
      </p:pic>
    </p:spTree>
    <p:extLst>
      <p:ext uri="{BB962C8B-B14F-4D97-AF65-F5344CB8AC3E}">
        <p14:creationId xmlns:p14="http://schemas.microsoft.com/office/powerpoint/2010/main" val="3928100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35818936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2721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32" y="1009668"/>
            <a:ext cx="3060453" cy="426761"/>
          </a:xfrm>
        </p:spPr>
        <p:txBody>
          <a:bodyPr anchor="b"/>
          <a:lstStyle>
            <a:lvl1pPr algn="l">
              <a:defRPr sz="1846"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538" y="273308"/>
            <a:ext cx="5111262" cy="5858533"/>
          </a:xfrm>
          <a:prstGeom prst="rect">
            <a:avLst/>
          </a:prstGeo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6434"/>
            <a:ext cx="3008435" cy="4695407"/>
          </a:xfrm>
          <a:prstGeom prst="rect">
            <a:avLst/>
          </a:prstGeo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smtClean="0"/>
              <a:t>マスター テキストの書式設定</a:t>
            </a:r>
          </a:p>
        </p:txBody>
      </p:sp>
    </p:spTree>
    <p:extLst>
      <p:ext uri="{BB962C8B-B14F-4D97-AF65-F5344CB8AC3E}">
        <p14:creationId xmlns:p14="http://schemas.microsoft.com/office/powerpoint/2010/main" val="27199277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198" y="4945547"/>
            <a:ext cx="3060453" cy="426761"/>
          </a:xfrm>
        </p:spPr>
        <p:txBody>
          <a:bodyPr anchor="b"/>
          <a:lstStyle>
            <a:lvl1pPr algn="l">
              <a:defRPr sz="1846"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166" y="613342"/>
            <a:ext cx="5486400" cy="4118610"/>
          </a:xfrm>
          <a:prstGeom prst="rect">
            <a:avLst/>
          </a:prstGeo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endParaRPr lang="ja-JP" altLang="en-US" noProof="0" smtClean="0"/>
          </a:p>
        </p:txBody>
      </p:sp>
      <p:sp>
        <p:nvSpPr>
          <p:cNvPr id="4" name="テキスト プレースホルダー 3"/>
          <p:cNvSpPr>
            <a:spLocks noGrp="1"/>
          </p:cNvSpPr>
          <p:nvPr>
            <p:ph type="body" sz="half" idx="2"/>
          </p:nvPr>
        </p:nvSpPr>
        <p:spPr>
          <a:xfrm>
            <a:off x="1792166" y="5372311"/>
            <a:ext cx="5486400" cy="805607"/>
          </a:xfrm>
          <a:prstGeom prst="rect">
            <a:avLst/>
          </a:prstGeo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smtClean="0"/>
              <a:t>マスター テキストの書式設定</a:t>
            </a:r>
          </a:p>
        </p:txBody>
      </p:sp>
    </p:spTree>
    <p:extLst>
      <p:ext uri="{BB962C8B-B14F-4D97-AF65-F5344CB8AC3E}">
        <p14:creationId xmlns:p14="http://schemas.microsoft.com/office/powerpoint/2010/main" val="483699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1601686"/>
            <a:ext cx="8229600" cy="4530154"/>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7697960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144151" y="4"/>
            <a:ext cx="542649" cy="5554704"/>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181709" y="4"/>
            <a:ext cx="6238143" cy="6131835"/>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37558065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181708" y="4"/>
            <a:ext cx="8505092" cy="6131835"/>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3960874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02_表紙">
    <p:spTree>
      <p:nvGrpSpPr>
        <p:cNvPr id="1" name=""/>
        <p:cNvGrpSpPr/>
        <p:nvPr/>
      </p:nvGrpSpPr>
      <p:grpSpPr>
        <a:xfrm>
          <a:off x="0" y="0"/>
          <a:ext cx="0" cy="0"/>
          <a:chOff x="0" y="0"/>
          <a:chExt cx="0" cy="0"/>
        </a:xfrm>
      </p:grpSpPr>
      <p:pic>
        <p:nvPicPr>
          <p:cNvPr id="5" name="図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635" y="-23835"/>
            <a:ext cx="9217270" cy="691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2289" y="454446"/>
            <a:ext cx="2266950" cy="86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ctrTitle"/>
          </p:nvPr>
        </p:nvSpPr>
        <p:spPr>
          <a:xfrm>
            <a:off x="-35977" y="2484399"/>
            <a:ext cx="4608001" cy="1271182"/>
          </a:xfrm>
          <a:prstGeom prst="rect">
            <a:avLst/>
          </a:prstGeom>
        </p:spPr>
        <p:txBody>
          <a:bodyPr wrap="square" lIns="468000" tIns="0" rIns="0" bIns="0">
            <a:noAutofit/>
          </a:bodyPr>
          <a:lstStyle>
            <a:lvl1pPr>
              <a:lnSpc>
                <a:spcPct val="110000"/>
              </a:lnSpc>
              <a:defRPr sz="3139" baseline="0">
                <a:latin typeface="Meiryo UI" panose="020B0604030504040204" pitchFamily="50" charset="-128"/>
              </a:defRPr>
            </a:lvl1pPr>
          </a:lstStyle>
          <a:p>
            <a:r>
              <a:rPr lang="ja-JP" altLang="en-US" smtClean="0"/>
              <a:t>マスター タイトルの書式設定</a:t>
            </a:r>
            <a:endParaRPr dirty="0"/>
          </a:p>
        </p:txBody>
      </p:sp>
      <p:sp>
        <p:nvSpPr>
          <p:cNvPr id="3" name="Holder 3"/>
          <p:cNvSpPr>
            <a:spLocks noGrp="1"/>
          </p:cNvSpPr>
          <p:nvPr>
            <p:ph type="subTitle" idx="4"/>
          </p:nvPr>
        </p:nvSpPr>
        <p:spPr>
          <a:xfrm>
            <a:off x="-35999" y="4150376"/>
            <a:ext cx="4608000" cy="369332"/>
          </a:xfrm>
          <a:prstGeom prst="rect">
            <a:avLst/>
          </a:prstGeom>
        </p:spPr>
        <p:txBody>
          <a:bodyPr wrap="square" lIns="468000" tIns="0" rIns="0" bIns="0" anchor="b">
            <a:noAutofit/>
          </a:bodyPr>
          <a:lstStyle>
            <a:lvl1pPr>
              <a:defRPr sz="2215" baseline="0">
                <a:latin typeface="Meiryo UI" panose="020B0604030504040204" pitchFamily="50" charset="-128"/>
              </a:defRPr>
            </a:lvl1pPr>
          </a:lstStyle>
          <a:p>
            <a:r>
              <a:rPr lang="ja-JP" altLang="en-US" smtClean="0"/>
              <a:t>マスター サブタイトルの書式設定</a:t>
            </a:r>
            <a:endParaRPr dirty="0"/>
          </a:p>
        </p:txBody>
      </p:sp>
      <p:sp>
        <p:nvSpPr>
          <p:cNvPr id="9" name="テキスト プレースホルダー 8"/>
          <p:cNvSpPr>
            <a:spLocks noGrp="1"/>
          </p:cNvSpPr>
          <p:nvPr>
            <p:ph type="body" sz="quarter" idx="10"/>
          </p:nvPr>
        </p:nvSpPr>
        <p:spPr>
          <a:xfrm>
            <a:off x="-35977" y="4662311"/>
            <a:ext cx="4608001" cy="1215717"/>
          </a:xfrm>
          <a:prstGeom prst="rect">
            <a:avLst/>
          </a:prstGeom>
        </p:spPr>
        <p:txBody>
          <a:bodyPr lIns="468000" tIns="0" rIns="0" bIns="0" anchor="t">
            <a:noAutofit/>
          </a:bodyPr>
          <a:lstStyle>
            <a:lvl1pPr>
              <a:defRPr sz="1477" baseline="0">
                <a:latin typeface="Meiryo UI" panose="020B0604030504040204" pitchFamily="50" charset="-128"/>
              </a:defRPr>
            </a:lvl1pPr>
            <a:lvl2pPr>
              <a:defRPr sz="1477"/>
            </a:lvl2pPr>
            <a:lvl3pPr>
              <a:defRPr sz="1477"/>
            </a:lvl3pPr>
            <a:lvl4pPr>
              <a:defRPr sz="1477"/>
            </a:lvl4pPr>
          </a:lstStyle>
          <a:p>
            <a:pPr lvl="0"/>
            <a:r>
              <a:rPr lang="ja-JP" altLang="en-US" smtClean="0"/>
              <a:t>マスター テキストの書式設定</a:t>
            </a:r>
          </a:p>
        </p:txBody>
      </p:sp>
    </p:spTree>
    <p:extLst>
      <p:ext uri="{BB962C8B-B14F-4D97-AF65-F5344CB8AC3E}">
        <p14:creationId xmlns:p14="http://schemas.microsoft.com/office/powerpoint/2010/main" val="20296457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2398"/>
            <a:ext cx="7772400" cy="1471386"/>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9798"/>
            <a:ext cx="6400800" cy="1754223"/>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2020/8/5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7288264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2020/8/5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598236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Tech.2017_討論会-ｱｼﾞｪﾝﾀﾞ">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solidFill>
                  <a:schemeClr val="tx1"/>
                </a:solidFill>
                <a:latin typeface="+mj-ea"/>
                <a:ea typeface="+mj-ea"/>
              </a:defRPr>
            </a:lvl1pPr>
          </a:lstStyle>
          <a:p>
            <a:r>
              <a:rPr kumimoji="1" lang="ja-JP" altLang="en-US"/>
              <a:t>クリックしてスライドタイトルを記入　</a:t>
            </a:r>
            <a:r>
              <a:rPr kumimoji="1" lang="en-US" altLang="ja-JP"/>
              <a:t>1</a:t>
            </a:r>
            <a:r>
              <a:rPr kumimoji="1" lang="ja-JP" altLang="en-US"/>
              <a:t>行 </a:t>
            </a:r>
            <a:r>
              <a:rPr kumimoji="1" lang="en-US" altLang="ja-JP"/>
              <a:t>/ 25pt</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テキスト プレースホルダー 3"/>
          <p:cNvSpPr>
            <a:spLocks noGrp="1"/>
          </p:cNvSpPr>
          <p:nvPr>
            <p:ph type="body" sz="quarter" idx="12" hasCustomPrompt="1"/>
          </p:nvPr>
        </p:nvSpPr>
        <p:spPr>
          <a:xfrm>
            <a:off x="0" y="720000"/>
            <a:ext cx="9144000" cy="5310000"/>
          </a:xfrm>
        </p:spPr>
        <p:txBody>
          <a:bodyPr lIns="360000" tIns="360000" rIns="648000"/>
          <a:lstStyle>
            <a:lvl1pPr marL="900000" indent="-54000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a:t>クリックしてアジェンダを記入 </a:t>
            </a:r>
            <a:r>
              <a:rPr kumimoji="1" lang="en-US" altLang="ja-JP"/>
              <a:t>34pt</a:t>
            </a:r>
            <a:r>
              <a:rPr kumimoji="1" lang="ja-JP" altLang="en-US"/>
              <a:t>推奨</a:t>
            </a:r>
          </a:p>
        </p:txBody>
      </p:sp>
    </p:spTree>
    <p:extLst>
      <p:ext uri="{BB962C8B-B14F-4D97-AF65-F5344CB8AC3E}">
        <p14:creationId xmlns:p14="http://schemas.microsoft.com/office/powerpoint/2010/main" val="20332484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10981"/>
            <a:ext cx="7772400" cy="1363336"/>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9405"/>
            <a:ext cx="7772400" cy="150157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2020/8/5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40894267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1682"/>
            <a:ext cx="4038600" cy="45301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1682"/>
            <a:ext cx="4038600" cy="453015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2020/8/5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9154709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6535"/>
            <a:ext cx="4040188" cy="6403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6889"/>
            <a:ext cx="4040188" cy="39549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6" y="1536535"/>
            <a:ext cx="4041775" cy="64035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6" y="2176889"/>
            <a:ext cx="4041775" cy="395494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2020/8/5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573502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2020/8/5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1298308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2020/8/5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6136225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1" y="273303"/>
            <a:ext cx="3008313" cy="1163126"/>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303"/>
            <a:ext cx="5111750" cy="58585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1" y="1436429"/>
            <a:ext cx="3008313" cy="46954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2020/8/5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6392321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5045"/>
            <a:ext cx="5486400" cy="567263"/>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3342"/>
            <a:ext cx="5486400" cy="411861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72308"/>
            <a:ext cx="5486400" cy="80560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2020/8/5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15060215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2020/8/5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8188121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893"/>
            <a:ext cx="2057400" cy="5856943"/>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893"/>
            <a:ext cx="6019800" cy="5856943"/>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2020/8/5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3577175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Tech.2017_討論会-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0"/>
            <a:ext cx="9144000" cy="1188000"/>
          </a:xfrm>
        </p:spPr>
        <p:txBody>
          <a:bodyPr lIns="288000" tIns="72000" rIns="360000"/>
          <a:lstStyle>
            <a:lvl1pPr marL="0" marR="0" indent="0" defTabSz="914400" eaLnBrk="1" fontAlgn="auto" latinLnBrk="0" hangingPunct="1">
              <a:lnSpc>
                <a:spcPct val="100000"/>
              </a:lnSpc>
              <a:spcBef>
                <a:spcPts val="0"/>
              </a:spcBef>
              <a:spcAft>
                <a:spcPts val="600"/>
              </a:spcAft>
              <a:tabLst/>
              <a:defRPr sz="7100" b="1">
                <a:solidFill>
                  <a:schemeClr val="bg2"/>
                </a:solidFill>
                <a:latin typeface="+mj-ea"/>
                <a:ea typeface="+mj-ea"/>
              </a:defRPr>
            </a:lvl1pPr>
          </a:lstStyle>
          <a:p>
            <a:pPr marL="0" marR="0" lvl="0" indent="0" defTabSz="914400" eaLnBrk="1" fontAlgn="auto" latinLnBrk="0" hangingPunct="1">
              <a:lnSpc>
                <a:spcPct val="100000"/>
              </a:lnSpc>
              <a:spcBef>
                <a:spcPts val="0"/>
              </a:spcBef>
              <a:spcAft>
                <a:spcPts val="600"/>
              </a:spcAft>
              <a:tabLst/>
              <a:defRPr/>
            </a:pPr>
            <a:r>
              <a:rPr kumimoji="1" lang="en-US" altLang="ja-JP"/>
              <a:t>0.</a:t>
            </a:r>
            <a:r>
              <a:rPr kumimoji="1" lang="ja-JP" altLang="en-US"/>
              <a:t>扉の</a:t>
            </a:r>
            <a:r>
              <a:rPr kumimoji="1" lang="en-US" altLang="ja-JP"/>
              <a:t>No.</a:t>
            </a:r>
            <a:r>
              <a:rPr kumimoji="1" lang="ja-JP" altLang="en-US"/>
              <a:t>記載</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4"/>
          <p:cNvSpPr>
            <a:spLocks noGrp="1"/>
          </p:cNvSpPr>
          <p:nvPr>
            <p:ph type="body" sz="quarter" idx="11" hasCustomPrompt="1"/>
          </p:nvPr>
        </p:nvSpPr>
        <p:spPr>
          <a:xfrm>
            <a:off x="0" y="1188000"/>
            <a:ext cx="9144000" cy="1080000"/>
          </a:xfrm>
        </p:spPr>
        <p:txBody>
          <a:bodyPr tIns="0"/>
          <a:lstStyle>
            <a:lvl1pPr marL="0" algn="l">
              <a:lnSpc>
                <a:spcPct val="120000"/>
              </a:lnSpc>
              <a:defRPr sz="3400">
                <a:solidFill>
                  <a:schemeClr val="bg2"/>
                </a:solidFill>
              </a:defRPr>
            </a:lvl1pPr>
            <a:lvl2pPr algn="l">
              <a:lnSpc>
                <a:spcPct val="120000"/>
              </a:lnSpc>
              <a:defRPr sz="3400">
                <a:solidFill>
                  <a:schemeClr val="bg2"/>
                </a:solidFill>
              </a:defRPr>
            </a:lvl2pPr>
            <a:lvl3pPr algn="l">
              <a:lnSpc>
                <a:spcPct val="120000"/>
              </a:lnSpc>
              <a:defRPr sz="3400">
                <a:solidFill>
                  <a:schemeClr val="bg2"/>
                </a:solidFill>
              </a:defRPr>
            </a:lvl3pPr>
            <a:lvl4pPr algn="l">
              <a:lnSpc>
                <a:spcPct val="120000"/>
              </a:lnSpc>
              <a:defRPr sz="3400">
                <a:solidFill>
                  <a:schemeClr val="bg2"/>
                </a:solidFill>
              </a:defRPr>
            </a:lvl4pPr>
            <a:lvl5pPr algn="l">
              <a:lnSpc>
                <a:spcPct val="120000"/>
              </a:lnSpc>
              <a:defRPr sz="3400">
                <a:solidFill>
                  <a:schemeClr val="bg2"/>
                </a:solidFill>
              </a:defRPr>
            </a:lvl5pPr>
          </a:lstStyle>
          <a:p>
            <a:pPr lvl="0"/>
            <a:r>
              <a:rPr kumimoji="1" lang="ja-JP" altLang="en-US"/>
              <a:t>タイトルを記載　</a:t>
            </a:r>
            <a:r>
              <a:rPr kumimoji="1" lang="en-US" altLang="ja-JP"/>
              <a:t>/ 34pt</a:t>
            </a:r>
            <a:endParaRPr kumimoji="1" lang="ja-JP" altLang="en-US"/>
          </a:p>
        </p:txBody>
      </p:sp>
    </p:spTree>
    <p:extLst>
      <p:ext uri="{BB962C8B-B14F-4D97-AF65-F5344CB8AC3E}">
        <p14:creationId xmlns:p14="http://schemas.microsoft.com/office/powerpoint/2010/main" val="1880828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Tech.2017_討論会-本編①">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コンテンツ プレースホルダー 4"/>
          <p:cNvSpPr>
            <a:spLocks noGrp="1"/>
          </p:cNvSpPr>
          <p:nvPr>
            <p:ph sz="quarter" idx="11" hasCustomPrompt="1"/>
          </p:nvPr>
        </p:nvSpPr>
        <p:spPr>
          <a:xfrm>
            <a:off x="0" y="720000"/>
            <a:ext cx="9144000" cy="53100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vl3pPr>
              <a:defRPr/>
            </a:lvl3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endParaRPr kumimoji="1" lang="en-US" altLang="ja-JP"/>
          </a:p>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見出し </a:t>
            </a:r>
            <a:r>
              <a:rPr kumimoji="1" lang="en-US" altLang="ja-JP"/>
              <a:t>/ </a:t>
            </a:r>
            <a:r>
              <a:rPr kumimoji="1" lang="ja-JP" altLang="en-US"/>
              <a:t>本文（←</a:t>
            </a:r>
            <a:r>
              <a:rPr kumimoji="1" lang="en-US" altLang="ja-JP"/>
              <a:t>20pt</a:t>
            </a:r>
            <a:r>
              <a:rPr kumimoji="1" lang="ja-JP" altLang="en-US"/>
              <a:t>）</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105120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Tech.2017_討論会-本編②サマリー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コンテンツ プレースホルダー 6"/>
          <p:cNvSpPr>
            <a:spLocks noGrp="1"/>
          </p:cNvSpPr>
          <p:nvPr>
            <p:ph sz="quarter" idx="15" hasCustomPrompt="1"/>
          </p:nvPr>
        </p:nvSpPr>
        <p:spPr>
          <a:xfrm>
            <a:off x="0" y="720000"/>
            <a:ext cx="9144000" cy="5310000"/>
          </a:xfrm>
        </p:spPr>
        <p:txBody>
          <a:bodyPr wrap="square"/>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5" name="テキスト プレースホルダー 4"/>
          <p:cNvSpPr>
            <a:spLocks noGrp="1"/>
          </p:cNvSpPr>
          <p:nvPr>
            <p:ph type="body" sz="quarter" idx="14" hasCustomPrompt="1"/>
          </p:nvPr>
        </p:nvSpPr>
        <p:spPr>
          <a:xfrm>
            <a:off x="0" y="5616000"/>
            <a:ext cx="9144000" cy="493775"/>
          </a:xfrm>
          <a:prstGeom prst="rect">
            <a:avLst/>
          </a:prstGeom>
        </p:spPr>
        <p:txBody>
          <a:bodyPr lIns="288000" rIns="288000" bIns="36000" anchor="b" anchorCtr="0">
            <a:spAutoFit/>
          </a:bodyPr>
          <a:lstStyle>
            <a:lvl1pPr algn="ctr">
              <a:spcAft>
                <a:spcPts val="0"/>
              </a:spcAft>
              <a:defRPr sz="2500" b="1">
                <a:solidFill>
                  <a:schemeClr val="bg2"/>
                </a:solidFill>
              </a:defRPr>
            </a:lvl1pPr>
          </a:lstStyle>
          <a:p>
            <a:pPr lvl="0"/>
            <a:r>
              <a:rPr kumimoji="1" lang="ja-JP" altLang="en-US"/>
              <a:t>サマリー</a:t>
            </a:r>
            <a:r>
              <a:rPr kumimoji="1" lang="en-US" altLang="ja-JP"/>
              <a:t>:</a:t>
            </a:r>
            <a:r>
              <a:rPr kumimoji="1" lang="ja-JP" altLang="en-US"/>
              <a:t>赤 原則</a:t>
            </a:r>
            <a:r>
              <a:rPr kumimoji="1" lang="en-US" altLang="ja-JP"/>
              <a:t>1</a:t>
            </a:r>
            <a:r>
              <a:rPr kumimoji="1" lang="ja-JP" altLang="en-US"/>
              <a:t>行 </a:t>
            </a:r>
            <a:r>
              <a:rPr kumimoji="1" lang="en-US" altLang="ja-JP"/>
              <a:t>25pt</a:t>
            </a:r>
            <a:r>
              <a:rPr kumimoji="1" lang="ja-JP" altLang="en-US"/>
              <a:t>～</a:t>
            </a:r>
            <a:r>
              <a:rPr kumimoji="1" lang="en-US" altLang="ja-JP"/>
              <a:t>20pt</a:t>
            </a:r>
            <a:r>
              <a:rPr kumimoji="1" lang="ja-JP" altLang="en-US"/>
              <a:t>推奨　</a:t>
            </a:r>
            <a:r>
              <a:rPr kumimoji="1" lang="en-US" altLang="ja-JP"/>
              <a:t>※</a:t>
            </a:r>
            <a:r>
              <a:rPr kumimoji="1" lang="ja-JP" altLang="en-US"/>
              <a:t>下方移動不可</a:t>
            </a:r>
          </a:p>
        </p:txBody>
      </p:sp>
    </p:spTree>
    <p:extLst>
      <p:ext uri="{BB962C8B-B14F-4D97-AF65-F5344CB8AC3E}">
        <p14:creationId xmlns:p14="http://schemas.microsoft.com/office/powerpoint/2010/main" val="7498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Tech.2017_討論会-本編③図表メイン">
    <p:spTree>
      <p:nvGrpSpPr>
        <p:cNvPr id="1" name=""/>
        <p:cNvGrpSpPr/>
        <p:nvPr/>
      </p:nvGrpSpPr>
      <p:grpSpPr>
        <a:xfrm>
          <a:off x="0" y="0"/>
          <a:ext cx="0" cy="0"/>
          <a:chOff x="0" y="0"/>
          <a:chExt cx="0" cy="0"/>
        </a:xfrm>
      </p:grpSpPr>
      <p:sp>
        <p:nvSpPr>
          <p:cNvPr id="7" name="テキスト プレースホルダー 2"/>
          <p:cNvSpPr>
            <a:spLocks noGrp="1"/>
          </p:cNvSpPr>
          <p:nvPr>
            <p:ph type="body" idx="1" hasCustomPrompt="1"/>
          </p:nvPr>
        </p:nvSpPr>
        <p:spPr>
          <a:xfrm>
            <a:off x="0" y="720000"/>
            <a:ext cx="9144000" cy="453183"/>
          </a:xfrm>
          <a:prstGeom prst="rect">
            <a:avLst/>
          </a:prstGeom>
        </p:spPr>
        <p:txBody>
          <a:bodyPr vert="horz" wrap="square" lIns="360000" tIns="72000" rIns="288000" bIns="72000" rtlCol="0">
            <a:sp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図表タイトル（上部記載時）</a:t>
            </a:r>
            <a:r>
              <a:rPr kumimoji="1" lang="en-US" altLang="ja-JP"/>
              <a:t>※</a:t>
            </a:r>
            <a:r>
              <a:rPr kumimoji="1" lang="ja-JP" altLang="en-US"/>
              <a:t>これより上部への配置移動不可</a:t>
            </a:r>
          </a:p>
        </p:txBody>
      </p:sp>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8"/>
          <p:cNvSpPr>
            <a:spLocks noGrp="1"/>
          </p:cNvSpPr>
          <p:nvPr>
            <p:ph type="body" sz="quarter" idx="12" hasCustomPrompt="1"/>
          </p:nvPr>
        </p:nvSpPr>
        <p:spPr>
          <a:xfrm>
            <a:off x="0" y="5688000"/>
            <a:ext cx="9144000" cy="416831"/>
          </a:xfrm>
        </p:spPr>
        <p:txBody>
          <a:bodyPr anchor="b" anchorCtr="0">
            <a:spAutoFit/>
          </a:bodyPr>
          <a:lstStyle>
            <a:lvl1pPr algn="l">
              <a:lnSpc>
                <a:spcPct val="100000"/>
              </a:lnSpc>
              <a:defRPr/>
            </a:lvl1pPr>
            <a:lvl2pPr algn="l">
              <a:lnSpc>
                <a:spcPct val="100000"/>
              </a:lnSpc>
              <a:defRPr/>
            </a:lvl2pPr>
            <a:lvl3pPr algn="l">
              <a:lnSpc>
                <a:spcPct val="100000"/>
              </a:lnSpc>
              <a:defRPr/>
            </a:lvl3pPr>
            <a:lvl4pPr algn="l">
              <a:lnSpc>
                <a:spcPct val="100000"/>
              </a:lnSpc>
              <a:defRPr/>
            </a:lvl4pPr>
            <a:lvl5pPr algn="l">
              <a:lnSpc>
                <a:spcPct val="100000"/>
              </a:lnSpc>
              <a:defRPr/>
            </a:lvl5pPr>
          </a:lstStyle>
          <a:p>
            <a:pPr lvl="0"/>
            <a:r>
              <a:rPr kumimoji="1" lang="ja-JP" altLang="en-US"/>
              <a:t>図表タイトル（下部記載時）</a:t>
            </a:r>
            <a:r>
              <a:rPr kumimoji="1" lang="en-US" altLang="ja-JP"/>
              <a:t>※</a:t>
            </a:r>
            <a:r>
              <a:rPr kumimoji="1" lang="ja-JP" altLang="en-US"/>
              <a:t>これより下方への配置不可</a:t>
            </a:r>
          </a:p>
        </p:txBody>
      </p:sp>
      <p:sp>
        <p:nvSpPr>
          <p:cNvPr id="8" name="テキスト プレースホルダー 2"/>
          <p:cNvSpPr>
            <a:spLocks noGrp="1"/>
          </p:cNvSpPr>
          <p:nvPr>
            <p:ph idx="15" hasCustomPrompt="1"/>
          </p:nvPr>
        </p:nvSpPr>
        <p:spPr>
          <a:xfrm>
            <a:off x="0" y="1080000"/>
            <a:ext cx="9144000" cy="4960438"/>
          </a:xfrm>
          <a:prstGeom prst="rect">
            <a:avLst/>
          </a:prstGeom>
        </p:spPr>
        <p:txBody>
          <a:bodyPr vert="horz" wrap="square" lIns="360000" tIns="72000" rIns="288000" bIns="72000" rtlCol="0">
            <a:no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a:t>
            </a:r>
            <a:r>
              <a:rPr kumimoji="1" lang="en-US" altLang="ja-JP"/>
              <a:t>20</a:t>
            </a:r>
            <a:r>
              <a:rPr kumimoji="1" lang="ja-JP" altLang="en-US"/>
              <a:t>～</a:t>
            </a:r>
            <a:r>
              <a:rPr kumimoji="1" lang="en-US" altLang="ja-JP"/>
              <a:t>16pt</a:t>
            </a:r>
            <a:r>
              <a:rPr kumimoji="1" lang="ja-JP" altLang="en-US"/>
              <a:t>、</a:t>
            </a:r>
            <a:r>
              <a:rPr kumimoji="1" lang="en-US" altLang="ja-JP"/>
              <a:t>12pt(</a:t>
            </a:r>
            <a:r>
              <a:rPr kumimoji="1" lang="ja-JP" altLang="en-US"/>
              <a:t>←図表内に限る</a:t>
            </a:r>
            <a:r>
              <a:rPr kumimoji="1" lang="en-US" altLang="ja-JP"/>
              <a:t>)</a:t>
            </a:r>
            <a:r>
              <a:rPr kumimoji="1" lang="ja-JP" altLang="en-US"/>
              <a:t>推奨 　図表内使用テキストについては、フォント種類については</a:t>
            </a:r>
            <a:r>
              <a:rPr kumimoji="1" lang="en-US" altLang="ja-JP"/>
              <a:t>CIS</a:t>
            </a:r>
            <a:r>
              <a:rPr kumimoji="1" lang="ja-JP" altLang="en-US"/>
              <a:t>準拠。学会，業界ルールがある場合は外部ルール優先可。文字の大きさは可読性を考慮した</a:t>
            </a:r>
            <a:r>
              <a:rPr kumimoji="1" lang="en-US" altLang="ja-JP"/>
              <a:t>pt</a:t>
            </a:r>
            <a:r>
              <a:rPr kumimoji="1" lang="ja-JP" altLang="en-US"/>
              <a:t>で記載下さい。　　　　　　　　　　　　　　　　　　　　■会場での視認性を考慮し、</a:t>
            </a:r>
            <a:r>
              <a:rPr kumimoji="1" lang="en-US" altLang="ja-JP"/>
              <a:t>1</a:t>
            </a:r>
            <a:r>
              <a:rPr kumimoji="1" lang="ja-JP" altLang="en-US"/>
              <a:t>ページ１コンテンツを心掛けてください。　　　　　　　　使用フォント</a:t>
            </a:r>
            <a:r>
              <a:rPr kumimoji="1" lang="en-US" altLang="ja-JP"/>
              <a:t>: Meiryo UI</a:t>
            </a:r>
            <a:r>
              <a:rPr kumimoji="1" lang="ja-JP" altLang="en-US"/>
              <a:t>　　　　　　　　　　　　　　　　　　　　　　　　　　　　　　　　　　使用色</a:t>
            </a:r>
            <a:r>
              <a:rPr kumimoji="1" lang="en-US" altLang="ja-JP"/>
              <a:t>: </a:t>
            </a:r>
            <a:r>
              <a:rPr kumimoji="1" lang="ja-JP" altLang="en-US"/>
              <a:t>本テンプレートカラーパレット</a:t>
            </a:r>
            <a:r>
              <a:rPr kumimoji="1" lang="en-US" altLang="ja-JP"/>
              <a:t>(CIS)</a:t>
            </a:r>
            <a:r>
              <a:rPr kumimoji="1" lang="ja-JP" altLang="en-US"/>
              <a:t>より使用　</a:t>
            </a:r>
            <a:r>
              <a:rPr kumimoji="1" lang="en-US" altLang="ja-JP"/>
              <a:t>※</a:t>
            </a:r>
            <a:r>
              <a:rPr kumimoji="1" lang="ja-JP" altLang="en-US"/>
              <a:t>他資料からの</a:t>
            </a:r>
            <a:r>
              <a:rPr kumimoji="1" lang="en-US" altLang="ja-JP"/>
              <a:t>C&amp;P</a:t>
            </a:r>
            <a:r>
              <a:rPr kumimoji="1" lang="ja-JP" altLang="en-US"/>
              <a:t>，共同研究先等との共有資料等には強制しません。　　　　　　　　　　　　　　　　　　　　　　　</a:t>
            </a:r>
            <a:r>
              <a:rPr kumimoji="1" lang="en-US" altLang="ja-JP"/>
              <a:t>※</a:t>
            </a:r>
            <a:r>
              <a:rPr kumimoji="1" lang="ja-JP" altLang="en-US"/>
              <a:t>ロゴのアイソレーションを保持するため、本文，図表のフッターへのはみ出し不可。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36268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8.pn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06"/>
            <a:ext cx="9144000" cy="468000"/>
          </a:xfrm>
          <a:prstGeom prst="rect">
            <a:avLst/>
          </a:prstGeom>
        </p:spPr>
        <p:txBody>
          <a:bodyPr vert="horz" wrap="square" lIns="360000" tIns="0" rIns="1080000" bIns="36000" rtlCol="0" anchor="t" anchorCtr="0">
            <a:noAutofit/>
          </a:bodyPr>
          <a:lstStyle/>
          <a:p>
            <a:r>
              <a:rPr kumimoji="1" lang="ja-JP" altLang="en-US"/>
              <a:t>クリックしてスライドタイトルを記入　</a:t>
            </a:r>
            <a:r>
              <a:rPr kumimoji="1" lang="en-US" altLang="ja-JP"/>
              <a:t>1</a:t>
            </a:r>
            <a:r>
              <a:rPr kumimoji="1" lang="ja-JP" altLang="en-US"/>
              <a:t>行</a:t>
            </a:r>
            <a:r>
              <a:rPr kumimoji="1" lang="en-US" altLang="ja-JP"/>
              <a:t>/25pt</a:t>
            </a:r>
            <a:r>
              <a:rPr kumimoji="1" lang="ja-JP" altLang="en-US"/>
              <a:t>推奨</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latin typeface="Meiryo UI" panose="020B0604030504040204" pitchFamily="50" charset="-128"/>
            </a:endParaRPr>
          </a:p>
        </p:txBody>
      </p:sp>
      <p:sp>
        <p:nvSpPr>
          <p:cNvPr id="14" name="object 12"/>
          <p:cNvSpPr/>
          <p:nvPr/>
        </p:nvSpPr>
        <p:spPr>
          <a:xfrm>
            <a:off x="1618321"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latin typeface="Meiryo UI" panose="020B0604030504040204" pitchFamily="50" charset="-128"/>
            </a:endParaRPr>
          </a:p>
        </p:txBody>
      </p:sp>
      <p:sp>
        <p:nvSpPr>
          <p:cNvPr id="21" name="スライド番号プレースホルダー 8"/>
          <p:cNvSpPr>
            <a:spLocks noGrp="1"/>
          </p:cNvSpPr>
          <p:nvPr>
            <p:ph type="sldNum" sz="quarter" idx="4"/>
          </p:nvPr>
        </p:nvSpPr>
        <p:spPr>
          <a:xfrm>
            <a:off x="7665720" y="6390000"/>
            <a:ext cx="989718" cy="360000"/>
          </a:xfrm>
          <a:prstGeom prst="rect">
            <a:avLst/>
          </a:prstGeom>
        </p:spPr>
        <p:txBody>
          <a:bodyPr vert="horz" lIns="91440" tIns="45720" rIns="108000" bIns="45720" rtlCol="0" anchor="t" anchorCtr="0"/>
          <a:lstStyle>
            <a:lvl1pPr algn="r">
              <a:defRPr sz="16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2" name="テキスト ボックス 1"/>
          <p:cNvSpPr txBox="1"/>
          <p:nvPr/>
        </p:nvSpPr>
        <p:spPr>
          <a:xfrm>
            <a:off x="8480014" y="6400800"/>
            <a:ext cx="471604" cy="292388"/>
          </a:xfrm>
          <a:prstGeom prst="rect">
            <a:avLst/>
          </a:prstGeom>
          <a:noFill/>
        </p:spPr>
        <p:txBody>
          <a:bodyPr wrap="none" rtlCol="0" anchor="ctr">
            <a:spAutoFit/>
          </a:bodyPr>
          <a:lstStyle/>
          <a:p>
            <a:r>
              <a:rPr kumimoji="1" lang="en-US" altLang="ja-JP" sz="1300" dirty="0">
                <a:solidFill>
                  <a:srgbClr val="797979"/>
                </a:solidFill>
                <a:latin typeface="Verdana" panose="020B0604030504040204" pitchFamily="34" charset="0"/>
                <a:ea typeface="Verdana" panose="020B0604030504040204" pitchFamily="34" charset="0"/>
                <a:cs typeface="Verdana" panose="020B0604030504040204" pitchFamily="34" charset="0"/>
              </a:rPr>
              <a:t>/40</a:t>
            </a:r>
            <a:endParaRPr kumimoji="1" lang="ja-JP" altLang="en-US" sz="1300" dirty="0">
              <a:solidFill>
                <a:srgbClr val="797979"/>
              </a:solidFill>
              <a:latin typeface="Verdana" panose="020B0604030504040204" pitchFamily="34" charset="0"/>
              <a:cs typeface="Verdana" panose="020B0604030504040204" pitchFamily="34" charset="0"/>
            </a:endParaRPr>
          </a:p>
        </p:txBody>
      </p:sp>
      <p:pic>
        <p:nvPicPr>
          <p:cNvPr id="4" name="図 3"/>
          <p:cNvPicPr>
            <a:picLocks noChangeAspect="1"/>
          </p:cNvPicPr>
          <p:nvPr/>
        </p:nvPicPr>
        <p:blipFill>
          <a:blip r:embed="rId14"/>
          <a:stretch>
            <a:fillRect/>
          </a:stretch>
        </p:blipFill>
        <p:spPr>
          <a:xfrm>
            <a:off x="324246" y="6254938"/>
            <a:ext cx="1129726" cy="430696"/>
          </a:xfrm>
          <a:prstGeom prst="rect">
            <a:avLst/>
          </a:prstGeom>
        </p:spPr>
      </p:pic>
      <p:sp>
        <p:nvSpPr>
          <p:cNvPr id="3" name="テキスト プレースホルダー 2"/>
          <p:cNvSpPr>
            <a:spLocks noGrp="1"/>
          </p:cNvSpPr>
          <p:nvPr>
            <p:ph type="body" idx="1"/>
          </p:nvPr>
        </p:nvSpPr>
        <p:spPr>
          <a:xfrm>
            <a:off x="0" y="720000"/>
            <a:ext cx="9144000" cy="5310000"/>
          </a:xfrm>
          <a:prstGeom prst="rect">
            <a:avLst/>
          </a:prstGeom>
        </p:spPr>
        <p:txBody>
          <a:bodyPr vert="horz" wrap="square" lIns="360000" tIns="72000" rIns="288000" bIns="72000" rtlCol="0">
            <a:noAutofit/>
          </a:body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dirty="0"/>
              <a:t>■本文テキスト</a:t>
            </a:r>
            <a:r>
              <a:rPr kumimoji="1" lang="en-US" altLang="ja-JP" dirty="0"/>
              <a:t>: </a:t>
            </a:r>
            <a:r>
              <a:rPr kumimoji="1" lang="ja-JP" altLang="en-US" dirty="0"/>
              <a:t>見出しタイトル</a:t>
            </a:r>
            <a:r>
              <a:rPr kumimoji="1" lang="en-US" altLang="ja-JP" dirty="0"/>
              <a:t>20pt / </a:t>
            </a:r>
            <a:r>
              <a:rPr kumimoji="1" lang="ja-JP" altLang="en-US" dirty="0"/>
              <a:t>本文最小</a:t>
            </a:r>
            <a:r>
              <a:rPr kumimoji="1" lang="en-US" altLang="ja-JP" dirty="0"/>
              <a:t>16pt</a:t>
            </a:r>
            <a:r>
              <a:rPr kumimoji="1" lang="ja-JP" altLang="en-US" dirty="0"/>
              <a:t>迄推奨　　　　　　　　　　　　　図表内文字は含みませんが、フォントは</a:t>
            </a:r>
            <a:r>
              <a:rPr kumimoji="1" lang="en-US" altLang="ja-JP" dirty="0"/>
              <a:t>CIS</a:t>
            </a:r>
            <a:r>
              <a:rPr kumimoji="1" lang="ja-JP" altLang="en-US" dirty="0"/>
              <a:t>準拠、可読性を考慮した</a:t>
            </a:r>
            <a:r>
              <a:rPr kumimoji="1" lang="en-US" altLang="ja-JP" dirty="0" err="1"/>
              <a:t>pt</a:t>
            </a:r>
            <a:r>
              <a:rPr kumimoji="1" lang="ja-JP" altLang="en-US" dirty="0"/>
              <a:t>にして下さい。</a:t>
            </a:r>
            <a:r>
              <a:rPr kumimoji="1" lang="en-US" altLang="ja-JP" dirty="0"/>
              <a:t> </a:t>
            </a:r>
            <a:r>
              <a:rPr kumimoji="1" lang="ja-JP" altLang="en-US" dirty="0"/>
              <a:t>■使用フォント</a:t>
            </a:r>
            <a:r>
              <a:rPr kumimoji="1" lang="en-US" altLang="ja-JP" dirty="0"/>
              <a:t>: </a:t>
            </a:r>
            <a:r>
              <a:rPr kumimoji="1" lang="en-US" altLang="ja-JP" dirty="0" err="1"/>
              <a:t>Meiryo</a:t>
            </a:r>
            <a:r>
              <a:rPr kumimoji="1" lang="en-US" altLang="ja-JP" dirty="0"/>
              <a:t> UI</a:t>
            </a:r>
            <a:r>
              <a:rPr kumimoji="1" lang="ja-JP" altLang="en-US" dirty="0"/>
              <a:t>（原則半角カナは使わない） 　　　　　　　　　　　　　　　■使用色</a:t>
            </a:r>
            <a:r>
              <a:rPr kumimoji="1" lang="en-US" altLang="ja-JP" dirty="0"/>
              <a:t>: </a:t>
            </a:r>
            <a:r>
              <a:rPr kumimoji="1" lang="ja-JP" altLang="en-US" dirty="0"/>
              <a:t>本テンプレートのカラーパレット</a:t>
            </a:r>
            <a:r>
              <a:rPr kumimoji="1" lang="en-US" altLang="ja-JP" dirty="0"/>
              <a:t>(CIS</a:t>
            </a:r>
            <a:r>
              <a:rPr kumimoji="1" lang="ja-JP" altLang="en-US" dirty="0"/>
              <a:t>適用済</a:t>
            </a:r>
            <a:r>
              <a:rPr kumimoji="1" lang="en-US" altLang="ja-JP" dirty="0"/>
              <a:t>)</a:t>
            </a:r>
            <a:r>
              <a:rPr kumimoji="1" lang="ja-JP" altLang="en-US" dirty="0"/>
              <a:t>より使用　　　　　　　　　　　■ロゴのアイソレーションを保持するため、本文，図表のフッターへのはみ出し不可　　■サマリーも同様に下方への移動は不可とします（サマリーページテンプレに記載）　見出し </a:t>
            </a:r>
            <a:r>
              <a:rPr kumimoji="1" lang="en-US" altLang="ja-JP" dirty="0"/>
              <a:t>/ </a:t>
            </a:r>
            <a:r>
              <a:rPr kumimoji="1" lang="ja-JP" altLang="en-US" dirty="0"/>
              <a:t>本文（←</a:t>
            </a:r>
            <a:r>
              <a:rPr kumimoji="1" lang="en-US" altLang="ja-JP" dirty="0"/>
              <a:t>20pt</a:t>
            </a:r>
            <a:r>
              <a:rPr kumimoji="1" lang="ja-JP" altLang="en-US" dirty="0"/>
              <a:t>）</a:t>
            </a:r>
          </a:p>
          <a:p>
            <a:pPr lvl="1"/>
            <a:r>
              <a:rPr kumimoji="1" lang="ja-JP" altLang="en-US" dirty="0"/>
              <a:t>第 </a:t>
            </a:r>
            <a:r>
              <a:rPr kumimoji="1" lang="en-US" altLang="ja-JP" dirty="0"/>
              <a:t>2 </a:t>
            </a:r>
            <a:r>
              <a:rPr kumimoji="1" lang="ja-JP" altLang="en-US" dirty="0"/>
              <a:t>レベル　本文（←</a:t>
            </a:r>
            <a:r>
              <a:rPr kumimoji="1" lang="en-US" altLang="ja-JP" dirty="0"/>
              <a:t>18pt</a:t>
            </a:r>
            <a:r>
              <a:rPr kumimoji="1" lang="ja-JP" altLang="en-US" dirty="0"/>
              <a:t>）</a:t>
            </a:r>
          </a:p>
          <a:p>
            <a:pPr lvl="2"/>
            <a:r>
              <a:rPr kumimoji="1" lang="ja-JP" altLang="en-US" dirty="0"/>
              <a:t>第 </a:t>
            </a:r>
            <a:r>
              <a:rPr kumimoji="1" lang="en-US" altLang="ja-JP" dirty="0"/>
              <a:t>3 </a:t>
            </a:r>
            <a:r>
              <a:rPr kumimoji="1" lang="ja-JP" altLang="en-US" dirty="0"/>
              <a:t>レベル　本文（←</a:t>
            </a:r>
            <a:r>
              <a:rPr kumimoji="1" lang="en-US" altLang="ja-JP" dirty="0"/>
              <a:t>16pt</a:t>
            </a:r>
            <a:r>
              <a:rPr kumimoji="1" lang="ja-JP" altLang="en-US" dirty="0"/>
              <a:t>）</a:t>
            </a:r>
          </a:p>
        </p:txBody>
      </p:sp>
    </p:spTree>
    <p:extLst>
      <p:ext uri="{BB962C8B-B14F-4D97-AF65-F5344CB8AC3E}">
        <p14:creationId xmlns:p14="http://schemas.microsoft.com/office/powerpoint/2010/main" val="295910223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773" r:id="rId12"/>
  </p:sldLayoutIdLst>
  <p:hf hdr="0" ftr="0" dt="0"/>
  <p:txStyles>
    <p:titleStyle>
      <a:lvl1pPr eaLnBrk="1" hangingPunct="1">
        <a:defRPr kumimoji="1" sz="2500" b="1" baseline="0">
          <a:solidFill>
            <a:schemeClr val="tx1"/>
          </a:solidFill>
          <a:latin typeface="+mj-ea"/>
          <a:ea typeface="+mj-ea"/>
          <a:cs typeface="+mj-cs"/>
        </a:defRPr>
      </a:lvl1pPr>
    </p:titleStyle>
    <p:body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kumimoji="1" sz="2000" baseline="0">
          <a:latin typeface="+mn-ea"/>
          <a:ea typeface="+mn-ea"/>
          <a:cs typeface="+mn-cs"/>
        </a:defRPr>
      </a:lvl1pPr>
      <a:lvl2pPr marL="432000" indent="0" eaLnBrk="1" hangingPunct="1">
        <a:spcAft>
          <a:spcPts val="200"/>
        </a:spcAft>
        <a:buFont typeface="Wingdings" panose="05000000000000000000" pitchFamily="2" charset="2"/>
        <a:buNone/>
        <a:defRPr kumimoji="1" sz="1800">
          <a:latin typeface="+mn-ea"/>
          <a:ea typeface="+mn-ea"/>
          <a:cs typeface="+mn-cs"/>
        </a:defRPr>
      </a:lvl2pPr>
      <a:lvl3pPr marL="1080000" indent="0" eaLnBrk="1" hangingPunct="1">
        <a:spcAft>
          <a:spcPts val="0"/>
        </a:spcAft>
        <a:buFont typeface="Wingdings" panose="05000000000000000000" pitchFamily="2" charset="2"/>
        <a:buNone/>
        <a:defRPr kumimoji="1" sz="1600">
          <a:latin typeface="+mn-ea"/>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12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465"/>
            <a:ext cx="7886700" cy="13267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7315"/>
            <a:ext cx="7886700" cy="435536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62237"/>
            <a:ext cx="2057400" cy="365463"/>
          </a:xfrm>
          <a:prstGeom prst="rect">
            <a:avLst/>
          </a:prstGeom>
        </p:spPr>
        <p:txBody>
          <a:bodyPr vert="horz" lIns="91440" tIns="45720" rIns="91440" bIns="45720" rtlCol="0" anchor="ctr"/>
          <a:lstStyle>
            <a:lvl1pPr algn="l">
              <a:defRPr sz="1200">
                <a:solidFill>
                  <a:schemeClr val="tx1">
                    <a:tint val="75000"/>
                  </a:schemeClr>
                </a:solidFill>
              </a:defRPr>
            </a:lvl1pPr>
          </a:lstStyle>
          <a:p>
            <a:fld id="{E85AEA4C-E331-4144-8266-A02D0B069F91}" type="datetimeFigureOut">
              <a:rPr kumimoji="1" lang="ja-JP" altLang="en-US" smtClean="0"/>
              <a:t>2020/8/5</a:t>
            </a:fld>
            <a:endParaRPr kumimoji="1" lang="ja-JP" altLang="en-US"/>
          </a:p>
        </p:txBody>
      </p:sp>
      <p:sp>
        <p:nvSpPr>
          <p:cNvPr id="5" name="Footer Placeholder 4"/>
          <p:cNvSpPr>
            <a:spLocks noGrp="1"/>
          </p:cNvSpPr>
          <p:nvPr>
            <p:ph type="ftr" sz="quarter" idx="3"/>
          </p:nvPr>
        </p:nvSpPr>
        <p:spPr>
          <a:xfrm>
            <a:off x="3028950" y="6362237"/>
            <a:ext cx="3086100" cy="3654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62237"/>
            <a:ext cx="2057400" cy="365463"/>
          </a:xfrm>
          <a:prstGeom prst="rect">
            <a:avLst/>
          </a:prstGeom>
        </p:spPr>
        <p:txBody>
          <a:bodyPr vert="horz" lIns="91440" tIns="45720" rIns="91440" bIns="45720" rtlCol="0" anchor="ctr"/>
          <a:lstStyle>
            <a:lvl1pPr algn="r">
              <a:defRPr sz="1200">
                <a:solidFill>
                  <a:schemeClr val="tx1">
                    <a:tint val="75000"/>
                  </a:schemeClr>
                </a:solidFill>
              </a:defRPr>
            </a:lvl1p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68804856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16"/>
            <a:ext cx="9144000" cy="353943"/>
          </a:xfrm>
          <a:prstGeom prst="rect">
            <a:avLst/>
          </a:prstGeom>
        </p:spPr>
        <p:txBody>
          <a:bodyPr vert="horz" wrap="none" lIns="360000" tIns="0" rIns="0" bIns="36000" rtlCol="0" anchor="t" anchorCtr="0">
            <a:noAutofit/>
          </a:bodyPr>
          <a:lstStyle/>
          <a:p>
            <a:r>
              <a:rPr kumimoji="1" lang="ja-JP" altLang="en-US" smtClean="0"/>
              <a:t>マスター タイトルの書式設定 </a:t>
            </a:r>
            <a:r>
              <a:rPr kumimoji="1" lang="en-US" altLang="ja-JP" smtClean="0"/>
              <a:t>25pt</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solidFill>
                <a:srgbClr val="000000"/>
              </a:solidFill>
            </a:endParaRPr>
          </a:p>
        </p:txBody>
      </p:sp>
      <p:sp>
        <p:nvSpPr>
          <p:cNvPr id="14" name="object 12"/>
          <p:cNvSpPr/>
          <p:nvPr/>
        </p:nvSpPr>
        <p:spPr>
          <a:xfrm>
            <a:off x="1618337"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solidFill>
                <a:srgbClr val="000000"/>
              </a:solidFill>
            </a:endParaRPr>
          </a:p>
        </p:txBody>
      </p:sp>
      <p:sp>
        <p:nvSpPr>
          <p:cNvPr id="21" name="スライド番号プレースホルダー 8"/>
          <p:cNvSpPr>
            <a:spLocks noGrp="1"/>
          </p:cNvSpPr>
          <p:nvPr>
            <p:ph type="sldNum" sz="quarter" idx="4"/>
          </p:nvPr>
        </p:nvSpPr>
        <p:spPr>
          <a:xfrm>
            <a:off x="7665722" y="6357649"/>
            <a:ext cx="989718" cy="365125"/>
          </a:xfrm>
          <a:prstGeom prst="rect">
            <a:avLst/>
          </a:prstGeom>
        </p:spPr>
        <p:txBody>
          <a:bodyPr vert="horz" lIns="91440" tIns="45720" rIns="91440" bIns="45720" rtlCol="0" anchor="ctr"/>
          <a:lstStyle>
            <a:lvl1pPr algn="r">
              <a:defRPr sz="13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2" name="テキスト ボックス 1"/>
          <p:cNvSpPr txBox="1"/>
          <p:nvPr/>
        </p:nvSpPr>
        <p:spPr>
          <a:xfrm>
            <a:off x="8480014" y="6393246"/>
            <a:ext cx="365806" cy="292388"/>
          </a:xfrm>
          <a:prstGeom prst="rect">
            <a:avLst/>
          </a:prstGeom>
          <a:noFill/>
        </p:spPr>
        <p:txBody>
          <a:bodyPr wrap="none" rtlCol="0" anchor="ctr">
            <a:spAutoFit/>
          </a:bodyPr>
          <a:lstStyle/>
          <a:p>
            <a:r>
              <a:rPr lang="en-US" altLang="ja-JP" sz="1300" dirty="0" smtClean="0">
                <a:solidFill>
                  <a:srgbClr val="797979"/>
                </a:solidFill>
                <a:latin typeface="Verdana" panose="020B0604030504040204" pitchFamily="34" charset="0"/>
                <a:ea typeface="Verdana" panose="020B0604030504040204" pitchFamily="34" charset="0"/>
                <a:cs typeface="Verdana" panose="020B0604030504040204" pitchFamily="34" charset="0"/>
              </a:rPr>
              <a:t>/8</a:t>
            </a:r>
          </a:p>
        </p:txBody>
      </p:sp>
      <p:pic>
        <p:nvPicPr>
          <p:cNvPr id="4" name="図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959" y="6256809"/>
            <a:ext cx="1260000" cy="392892"/>
          </a:xfrm>
          <a:prstGeom prst="rect">
            <a:avLst/>
          </a:prstGeom>
        </p:spPr>
      </p:pic>
      <p:sp>
        <p:nvSpPr>
          <p:cNvPr id="13" name="object 9"/>
          <p:cNvSpPr txBox="1"/>
          <p:nvPr/>
        </p:nvSpPr>
        <p:spPr>
          <a:xfrm>
            <a:off x="2097358" y="6428097"/>
            <a:ext cx="5760000" cy="107722"/>
          </a:xfrm>
          <a:prstGeom prst="rect">
            <a:avLst/>
          </a:prstGeom>
        </p:spPr>
        <p:txBody>
          <a:bodyPr vert="horz" wrap="square" lIns="0" tIns="0" rIns="0" bIns="0" rtlCol="0">
            <a:spAutoFit/>
          </a:bodyPr>
          <a:lstStyle/>
          <a:p>
            <a:pPr marL="19685"/>
            <a:r>
              <a:rPr lang="en-US" altLang="ja-JP"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DENSO FACILITIES CORPORATION</a:t>
            </a:r>
            <a:r>
              <a:rPr lang="ja-JP" altLang="en-US"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lang="en-US" altLang="ja-JP"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CORPORATE PLANNING DIVISION</a:t>
            </a:r>
            <a:endParaRPr sz="7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object 9"/>
          <p:cNvSpPr txBox="1"/>
          <p:nvPr/>
        </p:nvSpPr>
        <p:spPr>
          <a:xfrm>
            <a:off x="2097358" y="6574291"/>
            <a:ext cx="5760000" cy="76944"/>
          </a:xfrm>
          <a:prstGeom prst="rect">
            <a:avLst/>
          </a:prstGeom>
        </p:spPr>
        <p:txBody>
          <a:bodyPr vert="horz" wrap="square" lIns="0" tIns="0" rIns="0" bIns="0" rtlCol="0">
            <a:spAutoFit/>
          </a:bodyPr>
          <a:lstStyle/>
          <a:p>
            <a:pPr marL="12700">
              <a:spcBef>
                <a:spcPts val="310"/>
              </a:spcBef>
            </a:pPr>
            <a:r>
              <a:rPr sz="5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DENSO </a:t>
            </a:r>
            <a:r>
              <a:rPr lang="en-US" sz="500" spc="-5" dirty="0" smtClean="0">
                <a:solidFill>
                  <a:srgbClr val="828282"/>
                </a:solidFill>
                <a:latin typeface="Verdana" panose="020B0604030504040204" pitchFamily="34" charset="0"/>
                <a:ea typeface="Verdana" panose="020B0604030504040204" pitchFamily="34" charset="0"/>
                <a:cs typeface="Verdana" panose="020B0604030504040204" pitchFamily="34" charset="0"/>
              </a:rPr>
              <a:t>FACILITIES CORPORATION</a:t>
            </a:r>
            <a:r>
              <a:rPr sz="500" spc="-5"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All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Rights</a:t>
            </a:r>
            <a:r>
              <a:rPr sz="500" spc="-9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Reserved.</a:t>
            </a:r>
            <a:endParaRPr sz="5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テキスト プレースホルダー 2"/>
          <p:cNvSpPr>
            <a:spLocks noGrp="1"/>
          </p:cNvSpPr>
          <p:nvPr>
            <p:ph type="body" idx="1"/>
          </p:nvPr>
        </p:nvSpPr>
        <p:spPr>
          <a:xfrm>
            <a:off x="0" y="828000"/>
            <a:ext cx="9144000" cy="5184000"/>
          </a:xfrm>
          <a:prstGeom prst="rect">
            <a:avLst/>
          </a:prstGeom>
        </p:spPr>
        <p:txBody>
          <a:bodyPr vert="horz" lIns="720000" tIns="36000" rIns="648000" bIns="36000" rtlCol="0">
            <a:noAutofit/>
          </a:bodyPr>
          <a:lstStyle/>
          <a:p>
            <a:pPr lvl="0"/>
            <a:r>
              <a:rPr kumimoji="1" lang="ja-JP" altLang="en-US" dirty="0" smtClean="0"/>
              <a:t>本文タイトル</a:t>
            </a:r>
            <a:r>
              <a:rPr kumimoji="1" lang="en-US" altLang="ja-JP" dirty="0" smtClean="0"/>
              <a:t>20pt </a:t>
            </a:r>
            <a:r>
              <a:rPr kumimoji="1" lang="ja-JP" altLang="en-US" dirty="0" smtClean="0"/>
              <a:t>本文最小</a:t>
            </a:r>
            <a:r>
              <a:rPr kumimoji="1" lang="en-US" altLang="ja-JP" dirty="0" smtClean="0"/>
              <a:t>16pt</a:t>
            </a:r>
            <a:r>
              <a:rPr kumimoji="1" lang="ja-JP" altLang="en-US" dirty="0" smtClean="0"/>
              <a:t>迄</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pic>
        <p:nvPicPr>
          <p:cNvPr id="17" name="図 1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776000" y="198049"/>
            <a:ext cx="1087192" cy="279564"/>
          </a:xfrm>
          <a:prstGeom prst="rect">
            <a:avLst/>
          </a:prstGeom>
        </p:spPr>
      </p:pic>
    </p:spTree>
    <p:extLst>
      <p:ext uri="{BB962C8B-B14F-4D97-AF65-F5344CB8AC3E}">
        <p14:creationId xmlns:p14="http://schemas.microsoft.com/office/powerpoint/2010/main" val="78604376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Lst>
  <p:timing>
    <p:tnLst>
      <p:par>
        <p:cTn id="1" dur="indefinite" restart="never" nodeType="tmRoot"/>
      </p:par>
    </p:tnLst>
  </p:timing>
  <p:hf hdr="0" ftr="0" dt="0"/>
  <p:txStyles>
    <p:titleStyle>
      <a:lvl1pPr eaLnBrk="1" hangingPunct="1">
        <a:defRPr kumimoji="1" sz="2500" b="1">
          <a:latin typeface="Meiryo UI" panose="020B0604030504040204" pitchFamily="50" charset="-128"/>
          <a:ea typeface="+mj-ea"/>
          <a:cs typeface="+mj-cs"/>
        </a:defRPr>
      </a:lvl1pPr>
    </p:titleStyle>
    <p:bodyStyle>
      <a:lvl1pPr marL="0" indent="0" eaLnBrk="1" hangingPunct="1">
        <a:spcAft>
          <a:spcPts val="600"/>
        </a:spcAft>
        <a:buFont typeface="Wingdings" panose="05000000000000000000" pitchFamily="2" charset="2"/>
        <a:buNone/>
        <a:defRPr kumimoji="1" sz="2000">
          <a:latin typeface="+mn-lt"/>
          <a:ea typeface="+mn-ea"/>
          <a:cs typeface="+mn-cs"/>
        </a:defRPr>
      </a:lvl1pPr>
      <a:lvl2pPr marL="457200" indent="0" eaLnBrk="1" hangingPunct="1">
        <a:buFont typeface="Wingdings" panose="05000000000000000000" pitchFamily="2" charset="2"/>
        <a:buNone/>
        <a:defRPr kumimoji="1" sz="1800">
          <a:latin typeface="+mn-lt"/>
          <a:ea typeface="+mn-ea"/>
          <a:cs typeface="+mn-cs"/>
        </a:defRPr>
      </a:lvl2pPr>
      <a:lvl3pPr marL="1080000" indent="0" eaLnBrk="1" hangingPunct="1">
        <a:buFont typeface="Wingdings" panose="05000000000000000000" pitchFamily="2" charset="2"/>
        <a:buNone/>
        <a:defRPr kumimoji="1" sz="1600">
          <a:latin typeface="+mn-lt"/>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8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mod="1">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074" name="Picture 2" descr="2009Header_"/>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745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3"/>
          <p:cNvSpPr>
            <a:spLocks noChangeArrowheads="1"/>
          </p:cNvSpPr>
          <p:nvPr userDrawn="1"/>
        </p:nvSpPr>
        <p:spPr bwMode="gray">
          <a:xfrm>
            <a:off x="0" y="0"/>
            <a:ext cx="7668358" cy="656245"/>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65846" tIns="0" rIns="0" bIns="0" anchor="ctr"/>
          <a:lstStyle>
            <a:lvl1pPr algn="l">
              <a:defRPr kumimoji="1">
                <a:solidFill>
                  <a:schemeClr val="tx1"/>
                </a:solidFill>
                <a:latin typeface="Arial" charset="0"/>
                <a:ea typeface="ＭＳ Ｐゴシック" pitchFamily="50" charset="-128"/>
              </a:defRPr>
            </a:lvl1pPr>
            <a:lvl2pPr algn="l">
              <a:defRPr kumimoji="1">
                <a:solidFill>
                  <a:schemeClr val="tx1"/>
                </a:solidFill>
                <a:latin typeface="Arial" charset="0"/>
                <a:ea typeface="ＭＳ Ｐゴシック" pitchFamily="50" charset="-128"/>
              </a:defRPr>
            </a:lvl2pPr>
            <a:lvl3pPr algn="l">
              <a:defRPr kumimoji="1">
                <a:solidFill>
                  <a:schemeClr val="tx1"/>
                </a:solidFill>
                <a:latin typeface="Arial" charset="0"/>
                <a:ea typeface="ＭＳ Ｐゴシック" pitchFamily="50" charset="-128"/>
              </a:defRPr>
            </a:lvl3pPr>
            <a:lvl4pPr algn="l">
              <a:defRPr kumimoji="1">
                <a:solidFill>
                  <a:schemeClr val="tx1"/>
                </a:solidFill>
                <a:latin typeface="Arial" charset="0"/>
                <a:ea typeface="ＭＳ Ｐゴシック" pitchFamily="50" charset="-128"/>
              </a:defRPr>
            </a:lvl4pPr>
            <a:lvl5pPr algn="l">
              <a:defRPr kumimoji="1">
                <a:solidFill>
                  <a:schemeClr val="tx1"/>
                </a:solidFill>
                <a:latin typeface="Arial" charset="0"/>
                <a:ea typeface="ＭＳ Ｐゴシック" pitchFamily="50" charset="-128"/>
              </a:defRPr>
            </a:lvl5pPr>
            <a:lvl6pPr marL="457200" fontAlgn="base">
              <a:spcBef>
                <a:spcPct val="0"/>
              </a:spcBef>
              <a:spcAft>
                <a:spcPct val="0"/>
              </a:spcAft>
              <a:defRPr kumimoji="1">
                <a:solidFill>
                  <a:schemeClr val="tx1"/>
                </a:solidFill>
                <a:latin typeface="Arial" charset="0"/>
                <a:ea typeface="ＭＳ Ｐゴシック" pitchFamily="50" charset="-128"/>
              </a:defRPr>
            </a:lvl6pPr>
            <a:lvl7pPr marL="914400" fontAlgn="base">
              <a:spcBef>
                <a:spcPct val="0"/>
              </a:spcBef>
              <a:spcAft>
                <a:spcPct val="0"/>
              </a:spcAft>
              <a:defRPr kumimoji="1">
                <a:solidFill>
                  <a:schemeClr val="tx1"/>
                </a:solidFill>
                <a:latin typeface="Arial" charset="0"/>
                <a:ea typeface="ＭＳ Ｐゴシック" pitchFamily="50" charset="-128"/>
              </a:defRPr>
            </a:lvl7pPr>
            <a:lvl8pPr marL="1371600" fontAlgn="base">
              <a:spcBef>
                <a:spcPct val="0"/>
              </a:spcBef>
              <a:spcAft>
                <a:spcPct val="0"/>
              </a:spcAft>
              <a:defRPr kumimoji="1">
                <a:solidFill>
                  <a:schemeClr val="tx1"/>
                </a:solidFill>
                <a:latin typeface="Arial" charset="0"/>
                <a:ea typeface="ＭＳ Ｐゴシック" pitchFamily="50" charset="-128"/>
              </a:defRPr>
            </a:lvl8pPr>
            <a:lvl9pPr marL="1828800" fontAlgn="base">
              <a:spcBef>
                <a:spcPct val="0"/>
              </a:spcBef>
              <a:spcAft>
                <a:spcPct val="0"/>
              </a:spcAft>
              <a:defRPr kumimoji="1">
                <a:solidFill>
                  <a:schemeClr val="tx1"/>
                </a:solidFill>
                <a:latin typeface="Arial" charset="0"/>
                <a:ea typeface="ＭＳ Ｐゴシック" pitchFamily="50" charset="-128"/>
              </a:defRPr>
            </a:lvl9pPr>
          </a:lstStyle>
          <a:p>
            <a:pPr eaLnBrk="1" hangingPunct="1">
              <a:defRPr/>
            </a:pPr>
            <a:endParaRPr lang="ja-JP" altLang="ja-JP" sz="2308" smtClean="0">
              <a:solidFill>
                <a:srgbClr val="FFFFFF"/>
              </a:solidFill>
            </a:endParaRPr>
          </a:p>
        </p:txBody>
      </p:sp>
      <p:sp>
        <p:nvSpPr>
          <p:cNvPr id="3076" name="Rectangle 4"/>
          <p:cNvSpPr>
            <a:spLocks noGrp="1" noChangeArrowheads="1"/>
          </p:cNvSpPr>
          <p:nvPr>
            <p:ph type="title"/>
          </p:nvPr>
        </p:nvSpPr>
        <p:spPr bwMode="auto">
          <a:xfrm>
            <a:off x="181708" y="0"/>
            <a:ext cx="4934364" cy="58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0000" rIns="91440" bIns="45720" numCol="1" anchor="t" anchorCtr="0" compatLnSpc="1">
            <a:prstTxWarp prst="textNoShape">
              <a:avLst/>
            </a:prstTxWarp>
            <a:spAutoFit/>
          </a:bodyPr>
          <a:lstStyle/>
          <a:p>
            <a:pPr lvl="0"/>
            <a:r>
              <a:rPr lang="ja-JP" altLang="en-US" smtClean="0"/>
              <a:t>マスタ タイトルの書式設定</a:t>
            </a:r>
          </a:p>
        </p:txBody>
      </p:sp>
    </p:spTree>
    <p:extLst>
      <p:ext uri="{BB962C8B-B14F-4D97-AF65-F5344CB8AC3E}">
        <p14:creationId xmlns:p14="http://schemas.microsoft.com/office/powerpoint/2010/main" val="51228075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txStyles>
    <p:titleStyle>
      <a:lvl1pPr algn="l" rtl="0" eaLnBrk="0" fontAlgn="base" hangingPunct="0">
        <a:lnSpc>
          <a:spcPct val="70000"/>
        </a:lnSpc>
        <a:spcBef>
          <a:spcPct val="0"/>
        </a:spcBef>
        <a:spcAft>
          <a:spcPct val="0"/>
        </a:spcAft>
        <a:defRPr kumimoji="1" sz="3323">
          <a:solidFill>
            <a:schemeClr val="bg1"/>
          </a:solidFill>
          <a:latin typeface="+mj-lt"/>
          <a:ea typeface="+mj-ea"/>
          <a:cs typeface="+mj-cs"/>
        </a:defRPr>
      </a:lvl1pPr>
      <a:lvl2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5pPr>
      <a:lvl6pPr marL="422041"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6pPr>
      <a:lvl7pPr marL="844083"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7pPr>
      <a:lvl8pPr marL="1266124"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8pPr>
      <a:lvl9pPr marL="1688165"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9pPr>
    </p:titleStyle>
    <p:bodyStyle>
      <a:lvl1pPr marL="316531" indent="-316531" algn="l" rtl="0" eaLnBrk="0" fontAlgn="base" hangingPunct="0">
        <a:spcBef>
          <a:spcPct val="20000"/>
        </a:spcBef>
        <a:spcAft>
          <a:spcPct val="0"/>
        </a:spcAft>
        <a:buChar char="•"/>
        <a:defRPr kumimoji="1" sz="2585">
          <a:solidFill>
            <a:schemeClr val="tx1"/>
          </a:solidFill>
          <a:latin typeface="+mn-lt"/>
          <a:ea typeface="+mn-ea"/>
          <a:cs typeface="+mn-cs"/>
        </a:defRPr>
      </a:lvl1pPr>
      <a:lvl2pPr marL="685817" indent="-263776" algn="l" rtl="0" eaLnBrk="0" fontAlgn="base" hangingPunct="0">
        <a:spcBef>
          <a:spcPct val="20000"/>
        </a:spcBef>
        <a:spcAft>
          <a:spcPct val="0"/>
        </a:spcAft>
        <a:buChar char="–"/>
        <a:defRPr kumimoji="1" sz="2215">
          <a:solidFill>
            <a:schemeClr val="tx1"/>
          </a:solidFill>
          <a:latin typeface="+mn-lt"/>
          <a:ea typeface="+mn-ea"/>
        </a:defRPr>
      </a:lvl2pPr>
      <a:lvl3pPr marL="1055103" indent="-211021" algn="l" rtl="0" eaLnBrk="0" fontAlgn="base" hangingPunct="0">
        <a:spcBef>
          <a:spcPct val="20000"/>
        </a:spcBef>
        <a:spcAft>
          <a:spcPct val="0"/>
        </a:spcAft>
        <a:buChar char="•"/>
        <a:defRPr kumimoji="1" sz="1846">
          <a:solidFill>
            <a:schemeClr val="tx1"/>
          </a:solidFill>
          <a:latin typeface="+mn-lt"/>
          <a:ea typeface="+mn-ea"/>
        </a:defRPr>
      </a:lvl3pPr>
      <a:lvl4pPr marL="1477145" indent="-211021" algn="l" rtl="0" eaLnBrk="0" fontAlgn="base" hangingPunct="0">
        <a:spcBef>
          <a:spcPct val="20000"/>
        </a:spcBef>
        <a:spcAft>
          <a:spcPct val="0"/>
        </a:spcAft>
        <a:buChar char="–"/>
        <a:defRPr kumimoji="1" sz="1477">
          <a:solidFill>
            <a:schemeClr val="tx1"/>
          </a:solidFill>
          <a:latin typeface="+mn-lt"/>
          <a:ea typeface="+mn-ea"/>
        </a:defRPr>
      </a:lvl4pPr>
      <a:lvl5pPr marL="1899186" indent="-211021" algn="l" rtl="0" eaLnBrk="0" fontAlgn="base" hangingPunct="0">
        <a:spcBef>
          <a:spcPct val="20000"/>
        </a:spcBef>
        <a:spcAft>
          <a:spcPct val="0"/>
        </a:spcAft>
        <a:buChar char="»"/>
        <a:defRPr kumimoji="1" sz="1108">
          <a:solidFill>
            <a:schemeClr val="tx1"/>
          </a:solidFill>
          <a:latin typeface="+mn-lt"/>
          <a:ea typeface="+mn-ea"/>
        </a:defRPr>
      </a:lvl5pPr>
      <a:lvl6pPr marL="2321227" indent="-211021" algn="l" rtl="0" fontAlgn="base">
        <a:spcBef>
          <a:spcPct val="20000"/>
        </a:spcBef>
        <a:spcAft>
          <a:spcPct val="0"/>
        </a:spcAft>
        <a:buChar char="»"/>
        <a:defRPr kumimoji="1" sz="1108">
          <a:solidFill>
            <a:schemeClr val="tx1"/>
          </a:solidFill>
          <a:latin typeface="+mn-lt"/>
          <a:ea typeface="+mn-ea"/>
        </a:defRPr>
      </a:lvl6pPr>
      <a:lvl7pPr marL="2743269" indent="-211021" algn="l" rtl="0" fontAlgn="base">
        <a:spcBef>
          <a:spcPct val="20000"/>
        </a:spcBef>
        <a:spcAft>
          <a:spcPct val="0"/>
        </a:spcAft>
        <a:buChar char="»"/>
        <a:defRPr kumimoji="1" sz="1108">
          <a:solidFill>
            <a:schemeClr val="tx1"/>
          </a:solidFill>
          <a:latin typeface="+mn-lt"/>
          <a:ea typeface="+mn-ea"/>
        </a:defRPr>
      </a:lvl7pPr>
      <a:lvl8pPr marL="3165310" indent="-211021" algn="l" rtl="0" fontAlgn="base">
        <a:spcBef>
          <a:spcPct val="20000"/>
        </a:spcBef>
        <a:spcAft>
          <a:spcPct val="0"/>
        </a:spcAft>
        <a:buChar char="»"/>
        <a:defRPr kumimoji="1" sz="1108">
          <a:solidFill>
            <a:schemeClr val="tx1"/>
          </a:solidFill>
          <a:latin typeface="+mn-lt"/>
          <a:ea typeface="+mn-ea"/>
        </a:defRPr>
      </a:lvl8pPr>
      <a:lvl9pPr marL="3587351" indent="-211021" algn="l" rtl="0" fontAlgn="base">
        <a:spcBef>
          <a:spcPct val="20000"/>
        </a:spcBef>
        <a:spcAft>
          <a:spcPct val="0"/>
        </a:spcAft>
        <a:buChar char="»"/>
        <a:defRPr kumimoji="1" sz="1108">
          <a:solidFill>
            <a:schemeClr val="tx1"/>
          </a:solidFill>
          <a:latin typeface="+mn-lt"/>
          <a:ea typeface="+mn-ea"/>
        </a:defRPr>
      </a:lvl9pPr>
    </p:bodyStyle>
    <p:otherStyle>
      <a:defPPr>
        <a:defRPr lang="ja-JP"/>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892"/>
            <a:ext cx="8229600" cy="1144058"/>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1682"/>
            <a:ext cx="8229600" cy="4530154"/>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62236"/>
            <a:ext cx="2133600" cy="36546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2020/8/5</a:t>
            </a:fld>
            <a:endParaRPr kumimoji="1" lang="ja-JP" altLang="en-US"/>
          </a:p>
        </p:txBody>
      </p:sp>
      <p:sp>
        <p:nvSpPr>
          <p:cNvPr id="5" name="フッター プレースホルダ 4"/>
          <p:cNvSpPr>
            <a:spLocks noGrp="1"/>
          </p:cNvSpPr>
          <p:nvPr>
            <p:ph type="ftr" sz="quarter" idx="3"/>
          </p:nvPr>
        </p:nvSpPr>
        <p:spPr>
          <a:xfrm>
            <a:off x="3124200" y="6362236"/>
            <a:ext cx="2895600" cy="3654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62236"/>
            <a:ext cx="2133600" cy="36546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extLst>
      <p:ext uri="{BB962C8B-B14F-4D97-AF65-F5344CB8AC3E}">
        <p14:creationId xmlns:p14="http://schemas.microsoft.com/office/powerpoint/2010/main" val="2497122570"/>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50.jpg"/><Relationship Id="rId7" Type="http://schemas.openxmlformats.org/officeDocument/2006/relationships/image" Target="../media/image71.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e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eg"/><Relationship Id="rId17" Type="http://schemas.openxmlformats.org/officeDocument/2006/relationships/image" Target="../media/image24.png"/><Relationship Id="rId2" Type="http://schemas.openxmlformats.org/officeDocument/2006/relationships/image" Target="../media/image9.jpe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2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3" Type="http://schemas.openxmlformats.org/officeDocument/2006/relationships/hyperlink" Target="&#22823;&#20449;&#31934;&#27231;&#20445;&#20840;&#35336;&#30011;&#31574;&#23450;&#12503;&#12525;&#12464;&#12521;&#12512;16.11.08.xlsm" TargetMode="External"/><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1.wdp"/><Relationship Id="rId18" Type="http://schemas.openxmlformats.org/officeDocument/2006/relationships/image" Target="../media/image39.jpeg"/><Relationship Id="rId3" Type="http://schemas.openxmlformats.org/officeDocument/2006/relationships/image" Target="../media/image25.png"/><Relationship Id="rId21"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45.png"/><Relationship Id="rId2" Type="http://schemas.openxmlformats.org/officeDocument/2006/relationships/notesSlide" Target="../notesSlides/notesSlide1.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33.xml"/><Relationship Id="rId6" Type="http://schemas.openxmlformats.org/officeDocument/2006/relationships/image" Target="../media/image28.png"/><Relationship Id="rId11" Type="http://schemas.openxmlformats.org/officeDocument/2006/relationships/image" Target="../media/image33.jpeg"/><Relationship Id="rId24" Type="http://schemas.microsoft.com/office/2007/relationships/hdphoto" Target="../media/hdphoto2.wdp"/><Relationship Id="rId5" Type="http://schemas.openxmlformats.org/officeDocument/2006/relationships/image" Target="../media/image27.png"/><Relationship Id="rId15" Type="http://schemas.openxmlformats.org/officeDocument/2006/relationships/image" Target="../media/image36.jpeg"/><Relationship Id="rId23" Type="http://schemas.openxmlformats.org/officeDocument/2006/relationships/image" Target="../media/image44.png"/><Relationship Id="rId10" Type="http://schemas.openxmlformats.org/officeDocument/2006/relationships/image" Target="../media/image32.jpeg"/><Relationship Id="rId19"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4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jpeg"/><Relationship Id="rId10" Type="http://schemas.openxmlformats.org/officeDocument/2006/relationships/image" Target="../media/image90.png"/><Relationship Id="rId4" Type="http://schemas.openxmlformats.org/officeDocument/2006/relationships/slide" Target="slide30.xml"/><Relationship Id="rId9" Type="http://schemas.openxmlformats.org/officeDocument/2006/relationships/image" Target="../media/image89.jpeg"/></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emf"/><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50.jpg"/><Relationship Id="rId7"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7.jpg"/><Relationship Id="rId5" Type="http://schemas.openxmlformats.org/officeDocument/2006/relationships/image" Target="../media/image66.png"/><Relationship Id="rId10" Type="http://schemas.openxmlformats.org/officeDocument/2006/relationships/image" Target="../media/image68.png"/><Relationship Id="rId4" Type="http://schemas.openxmlformats.org/officeDocument/2006/relationships/image" Target="../media/image65.jpg"/><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jp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6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 y="2448000"/>
            <a:ext cx="6937829" cy="1781100"/>
          </a:xfrm>
        </p:spPr>
        <p:txBody>
          <a:bodyPr/>
          <a:lstStyle/>
          <a:p>
            <a:r>
              <a:rPr lang="ja-JP" altLang="en-US" dirty="0" smtClean="0"/>
              <a:t>デンソーファシリティーズの</a:t>
            </a:r>
            <a:r>
              <a:rPr lang="ja-JP" altLang="en-US" dirty="0"/>
              <a:t>　</a:t>
            </a:r>
            <a:r>
              <a:rPr lang="en-US" altLang="ja-JP" dirty="0"/>
              <a:t/>
            </a:r>
            <a:br>
              <a:rPr lang="en-US" altLang="ja-JP" dirty="0"/>
            </a:br>
            <a:r>
              <a:rPr lang="ja-JP" altLang="en-US" dirty="0" smtClean="0"/>
              <a:t>施設シェアードサービスのご提案</a:t>
            </a:r>
            <a:endParaRPr kumimoji="1" lang="ja-JP" altLang="en-US" dirty="0"/>
          </a:p>
        </p:txBody>
      </p:sp>
      <p:sp>
        <p:nvSpPr>
          <p:cNvPr id="3" name="テキスト プレースホルダー 2"/>
          <p:cNvSpPr>
            <a:spLocks noGrp="1"/>
          </p:cNvSpPr>
          <p:nvPr>
            <p:ph type="body" sz="quarter" idx="11"/>
          </p:nvPr>
        </p:nvSpPr>
        <p:spPr>
          <a:xfrm>
            <a:off x="370500" y="4655100"/>
            <a:ext cx="5306400" cy="1559159"/>
          </a:xfrm>
        </p:spPr>
        <p:txBody>
          <a:bodyPr/>
          <a:lstStyle/>
          <a:p>
            <a:r>
              <a:rPr kumimoji="1" lang="ja-JP" altLang="en-US" dirty="0"/>
              <a:t>施設ソリューション本部</a:t>
            </a:r>
            <a:endParaRPr lang="en-US" altLang="ja-JP" dirty="0"/>
          </a:p>
          <a:p>
            <a:r>
              <a:rPr lang="ja-JP" altLang="en-US" dirty="0"/>
              <a:t>　　　　　</a:t>
            </a:r>
            <a:r>
              <a:rPr lang="en-US" altLang="ja-JP" dirty="0" smtClean="0"/>
              <a:t>XXXXXXXXXXXXXXXX</a:t>
            </a:r>
            <a:r>
              <a:rPr lang="ja-JP" altLang="en-US" dirty="0" smtClean="0"/>
              <a:t>部</a:t>
            </a:r>
            <a:endParaRPr lang="en-US" altLang="ja-JP" dirty="0"/>
          </a:p>
          <a:p>
            <a:r>
              <a:rPr kumimoji="1" lang="ja-JP" altLang="en-US" dirty="0"/>
              <a:t>　　　　　　　　　　　　 </a:t>
            </a:r>
            <a:r>
              <a:rPr kumimoji="1" lang="en-US" altLang="ja-JP" dirty="0" smtClean="0"/>
              <a:t>XXXXXXXX</a:t>
            </a:r>
            <a:endParaRPr kumimoji="1" lang="ja-JP" altLang="en-US" dirty="0"/>
          </a:p>
        </p:txBody>
      </p:sp>
    </p:spTree>
    <p:extLst>
      <p:ext uri="{BB962C8B-B14F-4D97-AF65-F5344CB8AC3E}">
        <p14:creationId xmlns:p14="http://schemas.microsoft.com/office/powerpoint/2010/main" val="2570084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9</a:t>
            </a:fld>
            <a:r>
              <a:rPr kumimoji="1" lang="en-US" altLang="ja-JP" sz="1600" b="0" i="0" u="none" strike="noStrike" kern="1200" cap="none" spc="0" normalizeH="0" baseline="0" noProof="0" smtClean="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5" name="正方形/長方形 4"/>
          <p:cNvSpPr/>
          <p:nvPr/>
        </p:nvSpPr>
        <p:spPr>
          <a:xfrm>
            <a:off x="220362" y="1751915"/>
            <a:ext cx="8766506"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791700" cy="468000"/>
          </a:xfrm>
        </p:spPr>
        <p:txBody>
          <a:bodyPr/>
          <a:lstStyle/>
          <a:p>
            <a:r>
              <a:rPr lang="ja-JP" altLang="en-US" dirty="0" smtClean="0">
                <a:latin typeface="BIZ UDPゴシック" panose="020B0400000000000000" pitchFamily="50" charset="-128"/>
                <a:ea typeface="BIZ UDPゴシック" panose="020B0400000000000000" pitchFamily="50" charset="-128"/>
              </a:rPr>
              <a:t>ＦａａＳ構築に向けた進め方</a:t>
            </a:r>
            <a:r>
              <a:rPr lang="en-US" altLang="ja-JP" dirty="0" smtClean="0">
                <a:latin typeface="BIZ UDPゴシック" panose="020B0400000000000000" pitchFamily="50" charset="-128"/>
                <a:ea typeface="BIZ UDPゴシック" panose="020B0400000000000000" pitchFamily="50" charset="-128"/>
              </a:rPr>
              <a:t>(</a:t>
            </a:r>
            <a:r>
              <a:rPr lang="ja-JP" altLang="en-US" dirty="0" smtClean="0">
                <a:latin typeface="BIZ UDPゴシック" panose="020B0400000000000000" pitchFamily="50" charset="-128"/>
                <a:ea typeface="BIZ UDPゴシック" panose="020B0400000000000000" pitchFamily="50" charset="-128"/>
              </a:rPr>
              <a:t>案</a:t>
            </a:r>
            <a:r>
              <a:rPr lang="en-US" altLang="ja-JP" dirty="0" smtClean="0">
                <a:latin typeface="BIZ UDPゴシック" panose="020B0400000000000000" pitchFamily="50" charset="-128"/>
                <a:ea typeface="BIZ UDPゴシック" panose="020B0400000000000000" pitchFamily="50" charset="-128"/>
              </a:rPr>
              <a:t>)</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177162" y="1162431"/>
            <a:ext cx="18000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システムイメージ</a:t>
            </a:r>
            <a:r>
              <a:rPr kumimoji="1"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60C3DAB6-DD13-4CFC-9E32-E4E5F86AAD51}"/>
              </a:ext>
            </a:extLst>
          </p:cNvPr>
          <p:cNvSpPr txBox="1"/>
          <p:nvPr/>
        </p:nvSpPr>
        <p:spPr>
          <a:xfrm>
            <a:off x="229757" y="666550"/>
            <a:ext cx="89024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の安定安価なエネルギー供給を実現したく、目標を共有して目標達成活動を伴に推進</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正方形/長方形 11">
            <a:extLst>
              <a:ext uri="{FF2B5EF4-FFF2-40B4-BE49-F238E27FC236}">
                <a16:creationId xmlns:a16="http://schemas.microsoft.com/office/drawing/2014/main" id="{1E01AB6F-7058-4766-9D79-B9B05824E01F}"/>
              </a:ext>
            </a:extLst>
          </p:cNvPr>
          <p:cNvSpPr/>
          <p:nvPr/>
        </p:nvSpPr>
        <p:spPr>
          <a:xfrm>
            <a:off x="229757" y="987803"/>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3" name="正方形/長方形 12">
            <a:extLst>
              <a:ext uri="{FF2B5EF4-FFF2-40B4-BE49-F238E27FC236}">
                <a16:creationId xmlns:a16="http://schemas.microsoft.com/office/drawing/2014/main" id="{32809E8B-7D41-4F64-836B-A6D3A20CDF0C}"/>
              </a:ext>
            </a:extLst>
          </p:cNvPr>
          <p:cNvSpPr/>
          <p:nvPr/>
        </p:nvSpPr>
        <p:spPr>
          <a:xfrm>
            <a:off x="130626" y="1053815"/>
            <a:ext cx="8962244" cy="303536"/>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各社の省エネ目標達成の自律支援 ： </a:t>
            </a:r>
            <a:r>
              <a:rPr kumimoji="1" lang="en-US" altLang="ja-JP"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CO2</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原単位 ▲</a:t>
            </a:r>
            <a:r>
              <a:rPr kumimoji="1" lang="en-US" altLang="ja-JP"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4</a:t>
            </a:r>
            <a:r>
              <a:rPr kumimoji="1" lang="en-US" altLang="ja-JP"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 ＋＠ エネルギー費 ▲</a:t>
            </a:r>
            <a:r>
              <a:rPr kumimoji="1" lang="en-US" altLang="ja-JP"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a:t>
            </a:r>
            <a:r>
              <a:rPr kumimoji="1" lang="en-US" altLang="ja-JP"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a:t>
            </a:r>
            <a:r>
              <a:rPr kumimoji="1" lang="en-US" altLang="ja-JP"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a:t>
            </a: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*対</a:t>
            </a:r>
            <a:r>
              <a:rPr kumimoji="1" lang="en-US" altLang="ja-JP"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19</a:t>
            </a:r>
            <a:r>
              <a:rPr kumimoji="1" lang="ja-JP" altLang="en-US"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年度比</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テキスト ボックス 48"/>
          <p:cNvSpPr txBox="1"/>
          <p:nvPr/>
        </p:nvSpPr>
        <p:spPr>
          <a:xfrm>
            <a:off x="184664"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活動ロードマップ</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案</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6" name="テキスト ボックス 65">
            <a:extLst>
              <a:ext uri="{FF2B5EF4-FFF2-40B4-BE49-F238E27FC236}">
                <a16:creationId xmlns:a16="http://schemas.microsoft.com/office/drawing/2014/main" id="{60C3DAB6-DD13-4CFC-9E32-E4E5F86AAD51}"/>
              </a:ext>
            </a:extLst>
          </p:cNvPr>
          <p:cNvSpPr txBox="1"/>
          <p:nvPr/>
        </p:nvSpPr>
        <p:spPr>
          <a:xfrm>
            <a:off x="1077221" y="5468046"/>
            <a:ext cx="7909648" cy="2570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20</a:t>
            </a: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　　　　　　　　　　　　　　　　　</a:t>
            </a:r>
            <a:r>
              <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21</a:t>
            </a: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　　　　　　　　　　　　　　　　　　　</a:t>
            </a:r>
            <a:r>
              <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22</a:t>
            </a: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　　　　　　　　　　　　　　　　　</a:t>
            </a:r>
            <a:r>
              <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a:t>
            </a:r>
            <a:endPar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67" name="直線コネクタ 66"/>
          <p:cNvCxnSpPr/>
          <p:nvPr/>
        </p:nvCxnSpPr>
        <p:spPr>
          <a:xfrm>
            <a:off x="235850" y="5459820"/>
            <a:ext cx="87512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43204" y="5732305"/>
            <a:ext cx="874393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60C3DAB6-DD13-4CFC-9E32-E4E5F86AAD51}"/>
              </a:ext>
            </a:extLst>
          </p:cNvPr>
          <p:cNvSpPr txBox="1"/>
          <p:nvPr/>
        </p:nvSpPr>
        <p:spPr>
          <a:xfrm>
            <a:off x="357678" y="5459820"/>
            <a:ext cx="45397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a:t>
            </a:r>
            <a:endPar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72" name="直線コネクタ 71"/>
          <p:cNvCxnSpPr/>
          <p:nvPr/>
        </p:nvCxnSpPr>
        <p:spPr>
          <a:xfrm flipV="1">
            <a:off x="958877" y="1750784"/>
            <a:ext cx="0" cy="43379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V="1">
            <a:off x="2904592"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5025492"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60C3DAB6-DD13-4CFC-9E32-E4E5F86AAD51}"/>
              </a:ext>
            </a:extLst>
          </p:cNvPr>
          <p:cNvSpPr txBox="1"/>
          <p:nvPr/>
        </p:nvSpPr>
        <p:spPr>
          <a:xfrm>
            <a:off x="1373323" y="5770891"/>
            <a:ext cx="77723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神星 試行導入　　　　　　施設ｸﾗｳﾄﾞ立上げ・</a:t>
            </a:r>
            <a:r>
              <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10</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社展開　　機能改善</a:t>
            </a:r>
            <a:r>
              <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a:t>
            </a:r>
            <a:r>
              <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20</a:t>
            </a:r>
            <a:r>
              <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社</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展開　機能</a:t>
            </a:r>
            <a:r>
              <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改善</a:t>
            </a:r>
            <a:r>
              <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工事</a:t>
            </a:r>
            <a:r>
              <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30</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社</a:t>
            </a:r>
            <a:r>
              <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展開</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53" name="直線コネクタ 52"/>
          <p:cNvCxnSpPr/>
          <p:nvPr/>
        </p:nvCxnSpPr>
        <p:spPr>
          <a:xfrm flipV="1">
            <a:off x="7011474"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235583" y="2635205"/>
            <a:ext cx="87512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235583" y="4380578"/>
            <a:ext cx="87512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60C3DAB6-DD13-4CFC-9E32-E4E5F86AAD51}"/>
              </a:ext>
            </a:extLst>
          </p:cNvPr>
          <p:cNvSpPr txBox="1"/>
          <p:nvPr/>
        </p:nvSpPr>
        <p:spPr>
          <a:xfrm>
            <a:off x="252813" y="1895816"/>
            <a:ext cx="376341" cy="598670"/>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製</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3" name="テキスト ボックス 62">
            <a:extLst>
              <a:ext uri="{FF2B5EF4-FFF2-40B4-BE49-F238E27FC236}">
                <a16:creationId xmlns:a16="http://schemas.microsoft.com/office/drawing/2014/main" id="{60C3DAB6-DD13-4CFC-9E32-E4E5F86AAD51}"/>
              </a:ext>
            </a:extLst>
          </p:cNvPr>
          <p:cNvSpPr txBox="1"/>
          <p:nvPr/>
        </p:nvSpPr>
        <p:spPr>
          <a:xfrm>
            <a:off x="221282" y="3103270"/>
            <a:ext cx="445465" cy="788951"/>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J1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32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社</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5" name="テキスト ボックス 64">
            <a:extLst>
              <a:ext uri="{FF2B5EF4-FFF2-40B4-BE49-F238E27FC236}">
                <a16:creationId xmlns:a16="http://schemas.microsoft.com/office/drawing/2014/main" id="{60C3DAB6-DD13-4CFC-9E32-E4E5F86AAD51}"/>
              </a:ext>
            </a:extLst>
          </p:cNvPr>
          <p:cNvSpPr txBox="1"/>
          <p:nvPr/>
        </p:nvSpPr>
        <p:spPr>
          <a:xfrm>
            <a:off x="220362" y="5733355"/>
            <a:ext cx="817852" cy="3949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dirty="0" err="1"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FaaS</a:t>
            </a: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展開</a:t>
            </a:r>
            <a:endPar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100"/>
              </a:lnSpc>
              <a:spcBef>
                <a:spcPts val="0"/>
              </a:spcBef>
              <a:spcAft>
                <a:spcPts val="0"/>
              </a:spcAft>
              <a:buClrTx/>
              <a:buSzTx/>
              <a:buFontTx/>
              <a:buNone/>
              <a:tabLst/>
              <a:defRPr/>
            </a:pP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フェーズ</a:t>
            </a:r>
            <a:endPar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54" name="直線コネクタ 53"/>
          <p:cNvCxnSpPr/>
          <p:nvPr/>
        </p:nvCxnSpPr>
        <p:spPr>
          <a:xfrm>
            <a:off x="629288" y="2072645"/>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629288" y="2343083"/>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629287" y="3161831"/>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629287" y="3835650"/>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629287" y="4759628"/>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629288" y="5128654"/>
            <a:ext cx="8357580"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60C3DAB6-DD13-4CFC-9E32-E4E5F86AAD51}"/>
              </a:ext>
            </a:extLst>
          </p:cNvPr>
          <p:cNvSpPr txBox="1"/>
          <p:nvPr/>
        </p:nvSpPr>
        <p:spPr>
          <a:xfrm>
            <a:off x="5017985" y="1508529"/>
            <a:ext cx="4385464" cy="277391"/>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凡例</a:t>
            </a: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見：</a:t>
            </a: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EMS</a:t>
            </a: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導入</a:t>
            </a:r>
            <a:r>
              <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　診：新</a:t>
            </a: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PEF</a:t>
            </a: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診断・</a:t>
            </a:r>
            <a:r>
              <a:rPr lang="ja-JP" altLang="en-US" sz="1100" b="1" dirty="0">
                <a:solidFill>
                  <a:srgbClr val="000000"/>
                </a:solidFill>
                <a:latin typeface="BIZ UDPゴシック" panose="020B0400000000000000" pitchFamily="50" charset="-128"/>
                <a:ea typeface="BIZ UDPゴシック" panose="020B0400000000000000" pitchFamily="50" charset="-128"/>
              </a:rPr>
              <a:t>現場</a:t>
            </a: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診断　　改：改善工事</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77" name="直線コネクタ 76"/>
          <p:cNvCxnSpPr/>
          <p:nvPr/>
        </p:nvCxnSpPr>
        <p:spPr>
          <a:xfrm flipV="1">
            <a:off x="629288" y="1750784"/>
            <a:ext cx="0" cy="37172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60C3DAB6-DD13-4CFC-9E32-E4E5F86AAD51}"/>
              </a:ext>
            </a:extLst>
          </p:cNvPr>
          <p:cNvSpPr txBox="1"/>
          <p:nvPr/>
        </p:nvSpPr>
        <p:spPr>
          <a:xfrm>
            <a:off x="252813" y="4664315"/>
            <a:ext cx="376341" cy="598670"/>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飛翔</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会</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6</a:t>
            </a:r>
            <a:r>
              <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社</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9" name="テキスト ボックス 78">
            <a:extLst>
              <a:ext uri="{FF2B5EF4-FFF2-40B4-BE49-F238E27FC236}">
                <a16:creationId xmlns:a16="http://schemas.microsoft.com/office/drawing/2014/main" id="{60C3DAB6-DD13-4CFC-9E32-E4E5F86AAD51}"/>
              </a:ext>
            </a:extLst>
          </p:cNvPr>
          <p:cNvSpPr txBox="1"/>
          <p:nvPr/>
        </p:nvSpPr>
        <p:spPr>
          <a:xfrm>
            <a:off x="621978" y="1736758"/>
            <a:ext cx="347818" cy="894824"/>
          </a:xfrm>
          <a:prstGeom prst="rect">
            <a:avLst/>
          </a:prstGeom>
          <a:noFill/>
        </p:spPr>
        <p:txBody>
          <a:bodyPr wrap="square" lIns="0" rIns="0" rtlCol="0">
            <a:no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22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診</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22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a:t>
            </a:r>
            <a:endParaRPr kumimoji="1" lang="en-US" altLang="ja-JP"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0" name="テキスト ボックス 79">
            <a:extLst>
              <a:ext uri="{FF2B5EF4-FFF2-40B4-BE49-F238E27FC236}">
                <a16:creationId xmlns:a16="http://schemas.microsoft.com/office/drawing/2014/main" id="{60C3DAB6-DD13-4CFC-9E32-E4E5F86AAD51}"/>
              </a:ext>
            </a:extLst>
          </p:cNvPr>
          <p:cNvSpPr txBox="1"/>
          <p:nvPr/>
        </p:nvSpPr>
        <p:spPr>
          <a:xfrm>
            <a:off x="621978" y="2518966"/>
            <a:ext cx="347818" cy="1891434"/>
          </a:xfrm>
          <a:prstGeom prst="rect">
            <a:avLst/>
          </a:prstGeom>
          <a:noFill/>
        </p:spPr>
        <p:txBody>
          <a:bodyPr wrap="square" lIns="0" rIns="0" rtlCol="0">
            <a:no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54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診</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42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a:t>
            </a:r>
            <a:endParaRPr kumimoji="1" lang="en-US" altLang="ja-JP"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5" name="テキスト ボックス 84">
            <a:extLst>
              <a:ext uri="{FF2B5EF4-FFF2-40B4-BE49-F238E27FC236}">
                <a16:creationId xmlns:a16="http://schemas.microsoft.com/office/drawing/2014/main" id="{60C3DAB6-DD13-4CFC-9E32-E4E5F86AAD51}"/>
              </a:ext>
            </a:extLst>
          </p:cNvPr>
          <p:cNvSpPr txBox="1"/>
          <p:nvPr/>
        </p:nvSpPr>
        <p:spPr>
          <a:xfrm>
            <a:off x="636279" y="4399413"/>
            <a:ext cx="347818" cy="1074433"/>
          </a:xfrm>
          <a:prstGeom prst="rect">
            <a:avLst/>
          </a:prstGeom>
          <a:noFill/>
        </p:spPr>
        <p:txBody>
          <a:bodyPr wrap="square" lIns="0" rIns="0" rtlCol="0">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28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診</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3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a:t>
            </a:r>
            <a:endParaRPr kumimoji="1" lang="en-US" altLang="ja-JP"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1495788" y="2360354"/>
            <a:ext cx="1459989" cy="550247"/>
          </a:xfrm>
          <a:prstGeom prst="rightArrow">
            <a:avLst/>
          </a:prstGeom>
          <a:solidFill>
            <a:srgbClr val="DC0032"/>
          </a:solid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提案活動：省エネ推進班</a:t>
            </a:r>
            <a:endParaRPr kumimoji="1" lang="en-US" altLang="ja-JP" sz="9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レベルアップ講師：熟練</a:t>
            </a:r>
            <a:endParaRPr kumimoji="1" lang="ja-JP" altLang="en-US" sz="9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9" name="テキスト ボックス 88">
            <a:extLst>
              <a:ext uri="{FF2B5EF4-FFF2-40B4-BE49-F238E27FC236}">
                <a16:creationId xmlns:a16="http://schemas.microsoft.com/office/drawing/2014/main" id="{60C3DAB6-DD13-4CFC-9E32-E4E5F86AAD51}"/>
              </a:ext>
            </a:extLst>
          </p:cNvPr>
          <p:cNvSpPr txBox="1"/>
          <p:nvPr/>
        </p:nvSpPr>
        <p:spPr>
          <a:xfrm>
            <a:off x="5014888" y="1805061"/>
            <a:ext cx="4004431" cy="230832"/>
          </a:xfrm>
          <a:prstGeom prst="homePlate">
            <a:avLst/>
          </a:prstGeom>
          <a:solidFill>
            <a:schemeClr val="bg1"/>
          </a:solidFill>
          <a:ln>
            <a:solidFill>
              <a:srgbClr val="DC003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dirty="0">
                <a:solidFill>
                  <a:srgbClr val="DC0032"/>
                </a:solidFill>
                <a:latin typeface="BIZ UDPゴシック" panose="020B0400000000000000" pitchFamily="50" charset="-128"/>
                <a:ea typeface="BIZ UDPゴシック" panose="020B0400000000000000" pitchFamily="50" charset="-128"/>
              </a:rPr>
              <a:t>使用量</a:t>
            </a:r>
            <a:r>
              <a:rPr kumimoji="1" lang="ja-JP" altLang="en-US"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見える化は６０％完了⇒</a:t>
            </a:r>
            <a:r>
              <a:rPr kumimoji="1" lang="en-US" altLang="ja-JP"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課題）ライン原単位・空調・照明の取込み</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endParaRPr>
          </a:p>
        </p:txBody>
      </p:sp>
      <p:sp>
        <p:nvSpPr>
          <p:cNvPr id="44" name="テキスト ボックス 43">
            <a:extLst>
              <a:ext uri="{FF2B5EF4-FFF2-40B4-BE49-F238E27FC236}">
                <a16:creationId xmlns:a16="http://schemas.microsoft.com/office/drawing/2014/main" id="{60C3DAB6-DD13-4CFC-9E32-E4E5F86AAD51}"/>
              </a:ext>
            </a:extLst>
          </p:cNvPr>
          <p:cNvSpPr txBox="1"/>
          <p:nvPr/>
        </p:nvSpPr>
        <p:spPr>
          <a:xfrm>
            <a:off x="3333195" y="1777456"/>
            <a:ext cx="1365302" cy="235381"/>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solidFill>
                  <a:srgbClr val="000000"/>
                </a:solidFill>
                <a:latin typeface="BIZ UDPゴシック" panose="020B0400000000000000" pitchFamily="50" charset="-128"/>
                <a:ea typeface="BIZ UDPゴシック" panose="020B0400000000000000" pitchFamily="50" charset="-128"/>
              </a:rPr>
              <a:t>善明新棟・ｾﾝｾﾐ製</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5" name="テキスト ボックス 44">
            <a:extLst>
              <a:ext uri="{FF2B5EF4-FFF2-40B4-BE49-F238E27FC236}">
                <a16:creationId xmlns:a16="http://schemas.microsoft.com/office/drawing/2014/main" id="{60C3DAB6-DD13-4CFC-9E32-E4E5F86AAD51}"/>
              </a:ext>
            </a:extLst>
          </p:cNvPr>
          <p:cNvSpPr txBox="1"/>
          <p:nvPr/>
        </p:nvSpPr>
        <p:spPr>
          <a:xfrm>
            <a:off x="1597079" y="1777622"/>
            <a:ext cx="629045" cy="282607"/>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solidFill>
                  <a:srgbClr val="000000"/>
                </a:solidFill>
                <a:latin typeface="BIZ UDPゴシック" panose="020B0400000000000000" pitchFamily="50" charset="-128"/>
                <a:ea typeface="BIZ UDPゴシック" panose="020B0400000000000000" pitchFamily="50" charset="-128"/>
              </a:rPr>
              <a:t>安城新棟</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8" name="テキスト ボックス 47">
            <a:extLst>
              <a:ext uri="{FF2B5EF4-FFF2-40B4-BE49-F238E27FC236}">
                <a16:creationId xmlns:a16="http://schemas.microsoft.com/office/drawing/2014/main" id="{60C3DAB6-DD13-4CFC-9E32-E4E5F86AAD51}"/>
              </a:ext>
            </a:extLst>
          </p:cNvPr>
          <p:cNvSpPr txBox="1"/>
          <p:nvPr/>
        </p:nvSpPr>
        <p:spPr>
          <a:xfrm>
            <a:off x="992592" y="2108697"/>
            <a:ext cx="1912000" cy="16596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施</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)TMU</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・点火・ｴﾚｸﾄﾛ   </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FS)</a:t>
            </a:r>
            <a:r>
              <a:rPr lang="ja-JP" altLang="en-US" sz="800" b="1" dirty="0" smtClean="0">
                <a:solidFill>
                  <a:srgbClr val="000000"/>
                </a:solidFill>
                <a:latin typeface="BIZ UDPゴシック" panose="020B0400000000000000" pitchFamily="50" charset="-128"/>
                <a:ea typeface="BIZ UDPゴシック" panose="020B0400000000000000" pitchFamily="50" charset="-128"/>
              </a:rPr>
              <a:t>ｴﾚ機・ｶﾞｿﾘﾝ</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1" name="テキスト ボックス 50">
            <a:extLst>
              <a:ext uri="{FF2B5EF4-FFF2-40B4-BE49-F238E27FC236}">
                <a16:creationId xmlns:a16="http://schemas.microsoft.com/office/drawing/2014/main" id="{60C3DAB6-DD13-4CFC-9E32-E4E5F86AAD51}"/>
              </a:ext>
            </a:extLst>
          </p:cNvPr>
          <p:cNvSpPr txBox="1"/>
          <p:nvPr/>
        </p:nvSpPr>
        <p:spPr>
          <a:xfrm>
            <a:off x="4092503" y="1939769"/>
            <a:ext cx="971594" cy="234459"/>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保全仕組みづくり</a:t>
            </a:r>
            <a:endParaRPr kumimoji="1" lang="en-US" altLang="ja-JP"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9" name="テキスト ボックス 58">
            <a:extLst>
              <a:ext uri="{FF2B5EF4-FFF2-40B4-BE49-F238E27FC236}">
                <a16:creationId xmlns:a16="http://schemas.microsoft.com/office/drawing/2014/main" id="{60C3DAB6-DD13-4CFC-9E32-E4E5F86AAD51}"/>
              </a:ext>
            </a:extLst>
          </p:cNvPr>
          <p:cNvSpPr txBox="1"/>
          <p:nvPr/>
        </p:nvSpPr>
        <p:spPr>
          <a:xfrm>
            <a:off x="1041117" y="2287115"/>
            <a:ext cx="1768814" cy="192174"/>
          </a:xfrm>
          <a:prstGeom prst="rect">
            <a:avLst/>
          </a:prstGeom>
          <a:solidFill>
            <a:schemeClr val="bg1"/>
          </a:solidFill>
          <a:ln>
            <a:solidFill>
              <a:srgbClr val="DC0032"/>
            </a:solidFill>
          </a:ln>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全</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18</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製造部に</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21</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年度に向けた提案</a:t>
            </a:r>
            <a:endParaRPr kumimoji="1" lang="en-US" altLang="ja-JP" sz="8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64" name="テキスト ボックス 63">
            <a:extLst>
              <a:ext uri="{FF2B5EF4-FFF2-40B4-BE49-F238E27FC236}">
                <a16:creationId xmlns:a16="http://schemas.microsoft.com/office/drawing/2014/main" id="{60C3DAB6-DD13-4CFC-9E32-E4E5F86AAD51}"/>
              </a:ext>
            </a:extLst>
          </p:cNvPr>
          <p:cNvSpPr txBox="1"/>
          <p:nvPr/>
        </p:nvSpPr>
        <p:spPr>
          <a:xfrm>
            <a:off x="958998" y="3391853"/>
            <a:ext cx="1912000" cy="16596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１</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1</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社を新</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PEF</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で診断</a:t>
            </a:r>
            <a:endParaRPr lang="en-US" altLang="ja-JP" sz="800" b="1" noProof="0" dirty="0" smtClean="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EMS</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提案・運用改善</a:t>
            </a:r>
            <a:endParaRPr kumimoji="1" lang="en-US" altLang="ja-JP" sz="8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0" name="テキスト ボックス 89">
            <a:extLst>
              <a:ext uri="{FF2B5EF4-FFF2-40B4-BE49-F238E27FC236}">
                <a16:creationId xmlns:a16="http://schemas.microsoft.com/office/drawing/2014/main" id="{60C3DAB6-DD13-4CFC-9E32-E4E5F86AAD51}"/>
              </a:ext>
            </a:extLst>
          </p:cNvPr>
          <p:cNvSpPr txBox="1"/>
          <p:nvPr/>
        </p:nvSpPr>
        <p:spPr>
          <a:xfrm>
            <a:off x="958878" y="2773390"/>
            <a:ext cx="1912000" cy="16596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err="1" smtClean="0">
                <a:solidFill>
                  <a:srgbClr val="DC0032"/>
                </a:solidFill>
                <a:latin typeface="BIZ UDPゴシック" panose="020B0400000000000000" pitchFamily="50" charset="-128"/>
                <a:ea typeface="BIZ UDPゴシック" panose="020B0400000000000000" pitchFamily="50" charset="-128"/>
              </a:rPr>
              <a:t>FaaS</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）神星</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　　手余ったら）リマニ</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1" name="テキスト ボックス 90">
            <a:extLst>
              <a:ext uri="{FF2B5EF4-FFF2-40B4-BE49-F238E27FC236}">
                <a16:creationId xmlns:a16="http://schemas.microsoft.com/office/drawing/2014/main" id="{60C3DAB6-DD13-4CFC-9E32-E4E5F86AAD51}"/>
              </a:ext>
            </a:extLst>
          </p:cNvPr>
          <p:cNvSpPr txBox="1"/>
          <p:nvPr/>
        </p:nvSpPr>
        <p:spPr>
          <a:xfrm>
            <a:off x="996411" y="4077086"/>
            <a:ext cx="1912000" cy="16596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上記１</a:t>
            </a:r>
            <a:r>
              <a:rPr lang="en-US" altLang="ja-JP" sz="800" b="1" dirty="0" smtClean="0">
                <a:solidFill>
                  <a:srgbClr val="000000"/>
                </a:solidFill>
                <a:latin typeface="BIZ UDPゴシック" panose="020B0400000000000000" pitchFamily="50" charset="-128"/>
                <a:ea typeface="BIZ UDPゴシック" panose="020B0400000000000000" pitchFamily="50" charset="-128"/>
              </a:rPr>
              <a:t>3</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社を対象に</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21</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年度に向けた提案</a:t>
            </a:r>
            <a:endParaRPr lang="en-US" altLang="ja-JP" sz="800" b="1" noProof="0" dirty="0" smtClean="0">
              <a:solidFill>
                <a:srgbClr val="000000"/>
              </a:solidFill>
              <a:latin typeface="BIZ UDPゴシック" panose="020B0400000000000000" pitchFamily="50" charset="-128"/>
              <a:ea typeface="BIZ UDPゴシック" panose="020B0400000000000000" pitchFamily="50" charset="-128"/>
            </a:endParaRPr>
          </a:p>
        </p:txBody>
      </p:sp>
      <p:sp>
        <p:nvSpPr>
          <p:cNvPr id="94" name="テキスト ボックス 93">
            <a:extLst>
              <a:ext uri="{FF2B5EF4-FFF2-40B4-BE49-F238E27FC236}">
                <a16:creationId xmlns:a16="http://schemas.microsoft.com/office/drawing/2014/main" id="{60C3DAB6-DD13-4CFC-9E32-E4E5F86AAD51}"/>
              </a:ext>
            </a:extLst>
          </p:cNvPr>
          <p:cNvSpPr txBox="1"/>
          <p:nvPr/>
        </p:nvSpPr>
        <p:spPr>
          <a:xfrm>
            <a:off x="2978573" y="2331400"/>
            <a:ext cx="1912000" cy="284968"/>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全</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18</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製造部に</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21</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年度に向けた提案</a:t>
            </a:r>
            <a:endParaRPr lang="en-US" altLang="ja-JP" sz="800" b="1" noProof="0" dirty="0" smtClean="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改善工事受注</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5" name="テキスト ボックス 94">
            <a:extLst>
              <a:ext uri="{FF2B5EF4-FFF2-40B4-BE49-F238E27FC236}">
                <a16:creationId xmlns:a16="http://schemas.microsoft.com/office/drawing/2014/main" id="{60C3DAB6-DD13-4CFC-9E32-E4E5F86AAD51}"/>
              </a:ext>
            </a:extLst>
          </p:cNvPr>
          <p:cNvSpPr txBox="1"/>
          <p:nvPr/>
        </p:nvSpPr>
        <p:spPr>
          <a:xfrm>
            <a:off x="2940463" y="3406816"/>
            <a:ext cx="1912000" cy="16596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１</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1</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社を新</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PEF</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で診断</a:t>
            </a:r>
            <a:endParaRPr lang="en-US" altLang="ja-JP" sz="800" b="1" noProof="0" dirty="0" smtClean="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1200" cap="none" spc="0" normalizeH="0" baseline="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EMS</a:t>
            </a:r>
            <a:r>
              <a:rPr kumimoji="1" lang="ja-JP" altLang="en-US" sz="800" b="1" i="0" u="none" strike="noStrike" kern="1200" cap="none" spc="0" normalizeH="0" baseline="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提案・運用改善</a:t>
            </a:r>
            <a:endParaRPr kumimoji="1" lang="en-US" altLang="ja-JP" sz="8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6" name="テキスト ボックス 95">
            <a:extLst>
              <a:ext uri="{FF2B5EF4-FFF2-40B4-BE49-F238E27FC236}">
                <a16:creationId xmlns:a16="http://schemas.microsoft.com/office/drawing/2014/main" id="{60C3DAB6-DD13-4CFC-9E32-E4E5F86AAD51}"/>
              </a:ext>
            </a:extLst>
          </p:cNvPr>
          <p:cNvSpPr txBox="1"/>
          <p:nvPr/>
        </p:nvSpPr>
        <p:spPr>
          <a:xfrm>
            <a:off x="2925866" y="2720221"/>
            <a:ext cx="2093694" cy="371790"/>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err="1" smtClean="0">
                <a:solidFill>
                  <a:srgbClr val="000000"/>
                </a:solidFill>
                <a:latin typeface="BIZ UDPゴシック" panose="020B0400000000000000" pitchFamily="50" charset="-128"/>
                <a:ea typeface="BIZ UDPゴシック" panose="020B0400000000000000" pitchFamily="50" charset="-128"/>
              </a:rPr>
              <a:t>FaaS</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）神星拡大　　手余ったら）</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XXX</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a:t>
            </a:r>
            <a:endParaRPr lang="en-US" altLang="ja-JP" sz="800" b="1" noProof="0" dirty="0" smtClean="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err="1" smtClean="0">
                <a:solidFill>
                  <a:srgbClr val="000000"/>
                </a:solidFill>
                <a:latin typeface="BIZ UDPゴシック" panose="020B0400000000000000" pitchFamily="50" charset="-128"/>
                <a:ea typeface="BIZ UDPゴシック" panose="020B0400000000000000" pitchFamily="50" charset="-128"/>
              </a:rPr>
              <a:t>FaaS</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導入先：</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20</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年度診断会社</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9</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社</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7" name="テキスト ボックス 96">
            <a:extLst>
              <a:ext uri="{FF2B5EF4-FFF2-40B4-BE49-F238E27FC236}">
                <a16:creationId xmlns:a16="http://schemas.microsoft.com/office/drawing/2014/main" id="{60C3DAB6-DD13-4CFC-9E32-E4E5F86AAD51}"/>
              </a:ext>
            </a:extLst>
          </p:cNvPr>
          <p:cNvSpPr txBox="1"/>
          <p:nvPr/>
        </p:nvSpPr>
        <p:spPr>
          <a:xfrm>
            <a:off x="3004035" y="3985968"/>
            <a:ext cx="1912000" cy="309595"/>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上記１</a:t>
            </a:r>
            <a:r>
              <a:rPr lang="en-US" altLang="ja-JP" sz="800" b="1" dirty="0" smtClean="0">
                <a:solidFill>
                  <a:srgbClr val="000000"/>
                </a:solidFill>
                <a:latin typeface="BIZ UDPゴシック" panose="020B0400000000000000" pitchFamily="50" charset="-128"/>
                <a:ea typeface="BIZ UDPゴシック" panose="020B0400000000000000" pitchFamily="50" charset="-128"/>
              </a:rPr>
              <a:t>3</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社を対象に</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21</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年度に向けた提案</a:t>
            </a:r>
            <a:endParaRPr lang="en-US" altLang="ja-JP" sz="800" b="1" noProof="0" dirty="0" smtClean="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solidFill>
                  <a:srgbClr val="000000"/>
                </a:solidFill>
                <a:latin typeface="BIZ UDPゴシック" panose="020B0400000000000000" pitchFamily="50" charset="-128"/>
                <a:ea typeface="BIZ UDPゴシック" panose="020B0400000000000000" pitchFamily="50" charset="-128"/>
              </a:rPr>
              <a:t>改善工事</a:t>
            </a:r>
            <a:r>
              <a:rPr lang="ja-JP" altLang="en-US" sz="800" b="1" dirty="0">
                <a:solidFill>
                  <a:srgbClr val="000000"/>
                </a:solidFill>
                <a:latin typeface="BIZ UDPゴシック" panose="020B0400000000000000" pitchFamily="50" charset="-128"/>
                <a:ea typeface="BIZ UDPゴシック" panose="020B0400000000000000" pitchFamily="50" charset="-128"/>
              </a:rPr>
              <a:t>受注</a:t>
            </a:r>
            <a:endParaRPr lang="en-US" altLang="ja-JP" sz="800" b="1" noProof="0" dirty="0" smtClean="0">
              <a:solidFill>
                <a:srgbClr val="000000"/>
              </a:solidFill>
              <a:latin typeface="BIZ UDPゴシック" panose="020B0400000000000000" pitchFamily="50" charset="-128"/>
              <a:ea typeface="BIZ UDPゴシック" panose="020B0400000000000000" pitchFamily="50" charset="-128"/>
            </a:endParaRPr>
          </a:p>
        </p:txBody>
      </p:sp>
      <p:sp>
        <p:nvSpPr>
          <p:cNvPr id="2" name="正方形/長方形 1"/>
          <p:cNvSpPr/>
          <p:nvPr/>
        </p:nvSpPr>
        <p:spPr>
          <a:xfrm>
            <a:off x="2904593" y="4492986"/>
            <a:ext cx="2113868" cy="87104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smtClean="0">
                <a:solidFill>
                  <a:schemeClr val="bg1"/>
                </a:solidFill>
              </a:rPr>
              <a:t>FS</a:t>
            </a:r>
            <a:r>
              <a:rPr lang="ja-JP" altLang="en-US" sz="1100" dirty="0" smtClean="0">
                <a:solidFill>
                  <a:schemeClr val="bg1"/>
                </a:solidFill>
              </a:rPr>
              <a:t>単独活動として</a:t>
            </a:r>
            <a:endParaRPr kumimoji="1" lang="en-US" altLang="ja-JP" sz="1100" dirty="0" smtClean="0">
              <a:solidFill>
                <a:schemeClr val="bg1"/>
              </a:solidFill>
            </a:endParaRPr>
          </a:p>
          <a:p>
            <a:pPr algn="ctr"/>
            <a:r>
              <a:rPr kumimoji="1" lang="en-US" altLang="ja-JP" sz="1100" dirty="0" smtClean="0">
                <a:solidFill>
                  <a:schemeClr val="bg1"/>
                </a:solidFill>
              </a:rPr>
              <a:t>1</a:t>
            </a:r>
            <a:r>
              <a:rPr kumimoji="1" lang="ja-JP" altLang="en-US" sz="1100" dirty="0" smtClean="0">
                <a:solidFill>
                  <a:schemeClr val="bg1"/>
                </a:solidFill>
              </a:rPr>
              <a:t>社取り組みたい？</a:t>
            </a:r>
            <a:endParaRPr kumimoji="1" lang="en-US" altLang="ja-JP" sz="1100" dirty="0" smtClean="0">
              <a:solidFill>
                <a:schemeClr val="bg1"/>
              </a:solidFill>
            </a:endParaRPr>
          </a:p>
          <a:p>
            <a:pPr algn="ctr"/>
            <a:r>
              <a:rPr lang="en-US" altLang="ja-JP" sz="1100" dirty="0" smtClean="0">
                <a:solidFill>
                  <a:schemeClr val="bg1"/>
                </a:solidFill>
              </a:rPr>
              <a:t>《</a:t>
            </a:r>
            <a:r>
              <a:rPr lang="ja-JP" altLang="en-US" sz="1100" dirty="0" smtClean="0">
                <a:solidFill>
                  <a:schemeClr val="bg1"/>
                </a:solidFill>
              </a:rPr>
              <a:t>先手打ち</a:t>
            </a:r>
            <a:r>
              <a:rPr lang="en-US" altLang="ja-JP" sz="1100" dirty="0" smtClean="0">
                <a:solidFill>
                  <a:schemeClr val="bg1"/>
                </a:solidFill>
              </a:rPr>
              <a:t>》</a:t>
            </a:r>
            <a:endParaRPr kumimoji="1" lang="ja-JP" altLang="en-US" sz="1100" dirty="0">
              <a:solidFill>
                <a:schemeClr val="bg1"/>
              </a:solidFill>
            </a:endParaRPr>
          </a:p>
        </p:txBody>
      </p:sp>
      <p:sp>
        <p:nvSpPr>
          <p:cNvPr id="98" name="テキスト ボックス 97">
            <a:extLst>
              <a:ext uri="{FF2B5EF4-FFF2-40B4-BE49-F238E27FC236}">
                <a16:creationId xmlns:a16="http://schemas.microsoft.com/office/drawing/2014/main" id="{60C3DAB6-DD13-4CFC-9E32-E4E5F86AAD51}"/>
              </a:ext>
            </a:extLst>
          </p:cNvPr>
          <p:cNvSpPr txBox="1"/>
          <p:nvPr/>
        </p:nvSpPr>
        <p:spPr>
          <a:xfrm>
            <a:off x="5014888" y="2720221"/>
            <a:ext cx="2093694" cy="371790"/>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err="1" smtClean="0">
                <a:solidFill>
                  <a:srgbClr val="000000"/>
                </a:solidFill>
                <a:latin typeface="BIZ UDPゴシック" panose="020B0400000000000000" pitchFamily="50" charset="-128"/>
                <a:ea typeface="BIZ UDPゴシック" panose="020B0400000000000000" pitchFamily="50" charset="-128"/>
              </a:rPr>
              <a:t>FaaS</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）神星拡大　　手余ったら）</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XXX</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a:t>
            </a:r>
            <a:endParaRPr lang="en-US" altLang="ja-JP" sz="800" b="1" noProof="0" dirty="0" smtClean="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err="1" smtClean="0">
                <a:solidFill>
                  <a:srgbClr val="000000"/>
                </a:solidFill>
                <a:latin typeface="BIZ UDPゴシック" panose="020B0400000000000000" pitchFamily="50" charset="-128"/>
                <a:ea typeface="BIZ UDPゴシック" panose="020B0400000000000000" pitchFamily="50" charset="-128"/>
              </a:rPr>
              <a:t>FaaS</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導入先：</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21</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年度診断会社５社</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0" name="テキスト ボックス 99">
            <a:extLst>
              <a:ext uri="{FF2B5EF4-FFF2-40B4-BE49-F238E27FC236}">
                <a16:creationId xmlns:a16="http://schemas.microsoft.com/office/drawing/2014/main" id="{60C3DAB6-DD13-4CFC-9E32-E4E5F86AAD51}"/>
              </a:ext>
            </a:extLst>
          </p:cNvPr>
          <p:cNvSpPr txBox="1"/>
          <p:nvPr/>
        </p:nvSpPr>
        <p:spPr>
          <a:xfrm>
            <a:off x="5060378" y="3300569"/>
            <a:ext cx="1912000" cy="330456"/>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solidFill>
                  <a:srgbClr val="000000"/>
                </a:solidFill>
                <a:latin typeface="BIZ UDPゴシック" panose="020B0400000000000000" pitchFamily="50" charset="-128"/>
                <a:ea typeface="BIZ UDPゴシック" panose="020B0400000000000000" pitchFamily="50" charset="-128"/>
              </a:rPr>
              <a:t>新</a:t>
            </a:r>
            <a:r>
              <a:rPr lang="en-US" altLang="ja-JP" sz="800" b="1" dirty="0" smtClean="0">
                <a:solidFill>
                  <a:srgbClr val="000000"/>
                </a:solidFill>
                <a:latin typeface="BIZ UDPゴシック" panose="020B0400000000000000" pitchFamily="50" charset="-128"/>
                <a:ea typeface="BIZ UDPゴシック" panose="020B0400000000000000" pitchFamily="50" charset="-128"/>
              </a:rPr>
              <a:t>PEF</a:t>
            </a:r>
            <a:r>
              <a:rPr lang="ja-JP" altLang="en-US" sz="800" b="1" dirty="0" smtClean="0">
                <a:solidFill>
                  <a:srgbClr val="000000"/>
                </a:solidFill>
                <a:latin typeface="BIZ UDPゴシック" panose="020B0400000000000000" pitchFamily="50" charset="-128"/>
                <a:ea typeface="BIZ UDPゴシック" panose="020B0400000000000000" pitchFamily="50" charset="-128"/>
              </a:rPr>
              <a:t>→動力</a:t>
            </a:r>
            <a:r>
              <a:rPr lang="en-US" altLang="ja-JP" sz="800" b="1" dirty="0" smtClean="0">
                <a:solidFill>
                  <a:srgbClr val="000000"/>
                </a:solidFill>
                <a:latin typeface="BIZ UDPゴシック" panose="020B0400000000000000" pitchFamily="50" charset="-128"/>
                <a:ea typeface="BIZ UDPゴシック" panose="020B0400000000000000" pitchFamily="50" charset="-128"/>
              </a:rPr>
              <a:t>C</a:t>
            </a:r>
            <a:r>
              <a:rPr lang="ja-JP" altLang="en-US" sz="800" b="1" dirty="0" smtClean="0">
                <a:solidFill>
                  <a:srgbClr val="000000"/>
                </a:solidFill>
                <a:latin typeface="BIZ UDPゴシック" panose="020B0400000000000000" pitchFamily="50" charset="-128"/>
                <a:ea typeface="BIZ UDPゴシック" panose="020B0400000000000000" pitchFamily="50" charset="-128"/>
              </a:rPr>
              <a:t>シフト</a:t>
            </a:r>
            <a:endParaRPr lang="en-US" altLang="ja-JP" sz="8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省エネ</a:t>
            </a:r>
            <a:r>
              <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ITS</a:t>
            </a:r>
            <a:r>
              <a:rPr kumimoji="1" lang="ja-JP" altLang="en-US"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は自立活動に入る</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2" name="テキスト ボックス 101">
            <a:extLst>
              <a:ext uri="{FF2B5EF4-FFF2-40B4-BE49-F238E27FC236}">
                <a16:creationId xmlns:a16="http://schemas.microsoft.com/office/drawing/2014/main" id="{60C3DAB6-DD13-4CFC-9E32-E4E5F86AAD51}"/>
              </a:ext>
            </a:extLst>
          </p:cNvPr>
          <p:cNvSpPr txBox="1"/>
          <p:nvPr/>
        </p:nvSpPr>
        <p:spPr>
          <a:xfrm>
            <a:off x="5032045" y="3953809"/>
            <a:ext cx="1912000" cy="330456"/>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solidFill>
                  <a:srgbClr val="000000"/>
                </a:solidFill>
                <a:latin typeface="BIZ UDPゴシック" panose="020B0400000000000000" pitchFamily="50" charset="-128"/>
                <a:ea typeface="BIZ UDPゴシック" panose="020B0400000000000000" pitchFamily="50" charset="-128"/>
              </a:rPr>
              <a:t>個別提案・改善工事受注</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3" name="テキスト ボックス 102">
            <a:extLst>
              <a:ext uri="{FF2B5EF4-FFF2-40B4-BE49-F238E27FC236}">
                <a16:creationId xmlns:a16="http://schemas.microsoft.com/office/drawing/2014/main" id="{60C3DAB6-DD13-4CFC-9E32-E4E5F86AAD51}"/>
              </a:ext>
            </a:extLst>
          </p:cNvPr>
          <p:cNvSpPr txBox="1"/>
          <p:nvPr/>
        </p:nvSpPr>
        <p:spPr>
          <a:xfrm>
            <a:off x="5096884" y="2331936"/>
            <a:ext cx="1912000" cy="284968"/>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全</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18</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製造部に</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22</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年度に向けた提案</a:t>
            </a:r>
            <a:endParaRPr lang="en-US" altLang="ja-JP" sz="800" b="1" noProof="0" dirty="0" smtClean="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改善工事受注</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2997385" y="2100908"/>
            <a:ext cx="1912000" cy="16596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施</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未定   </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FS)</a:t>
            </a:r>
            <a:r>
              <a:rPr lang="ja-JP" altLang="en-US" sz="800" b="1" dirty="0" smtClean="0">
                <a:solidFill>
                  <a:srgbClr val="000000"/>
                </a:solidFill>
                <a:latin typeface="BIZ UDPゴシック" panose="020B0400000000000000" pitchFamily="50" charset="-128"/>
                <a:ea typeface="BIZ UDPゴシック" panose="020B0400000000000000" pitchFamily="50" charset="-128"/>
              </a:rPr>
              <a:t>未定</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7" name="正方形/長方形 106"/>
          <p:cNvSpPr/>
          <p:nvPr/>
        </p:nvSpPr>
        <p:spPr>
          <a:xfrm>
            <a:off x="5023257" y="4499589"/>
            <a:ext cx="1985627" cy="87104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smtClean="0">
                <a:solidFill>
                  <a:schemeClr val="bg1"/>
                </a:solidFill>
              </a:rPr>
              <a:t>FS</a:t>
            </a:r>
            <a:r>
              <a:rPr lang="ja-JP" altLang="en-US" sz="1100" dirty="0" smtClean="0">
                <a:solidFill>
                  <a:schemeClr val="bg1"/>
                </a:solidFill>
              </a:rPr>
              <a:t>単独活動として</a:t>
            </a:r>
            <a:endParaRPr kumimoji="1" lang="en-US" altLang="ja-JP" sz="1100" dirty="0" smtClean="0">
              <a:solidFill>
                <a:schemeClr val="bg1"/>
              </a:solidFill>
            </a:endParaRPr>
          </a:p>
          <a:p>
            <a:pPr algn="ctr"/>
            <a:r>
              <a:rPr kumimoji="1" lang="en-US" altLang="ja-JP" sz="1100" dirty="0" smtClean="0">
                <a:solidFill>
                  <a:schemeClr val="bg1"/>
                </a:solidFill>
              </a:rPr>
              <a:t>1</a:t>
            </a:r>
            <a:r>
              <a:rPr kumimoji="1" lang="ja-JP" altLang="en-US" sz="1100" dirty="0" smtClean="0">
                <a:solidFill>
                  <a:schemeClr val="bg1"/>
                </a:solidFill>
              </a:rPr>
              <a:t>社取り組みたい？</a:t>
            </a:r>
            <a:endParaRPr kumimoji="1" lang="en-US" altLang="ja-JP" sz="1100" dirty="0" smtClean="0">
              <a:solidFill>
                <a:schemeClr val="bg1"/>
              </a:solidFill>
            </a:endParaRPr>
          </a:p>
          <a:p>
            <a:pPr algn="ctr"/>
            <a:r>
              <a:rPr lang="en-US" altLang="ja-JP" sz="1100" dirty="0" smtClean="0">
                <a:solidFill>
                  <a:schemeClr val="bg1"/>
                </a:solidFill>
              </a:rPr>
              <a:t>《</a:t>
            </a:r>
            <a:r>
              <a:rPr lang="ja-JP" altLang="en-US" sz="1100" dirty="0" smtClean="0">
                <a:solidFill>
                  <a:schemeClr val="bg1"/>
                </a:solidFill>
              </a:rPr>
              <a:t>先手打ち</a:t>
            </a:r>
            <a:r>
              <a:rPr lang="en-US" altLang="ja-JP" sz="1100" dirty="0" smtClean="0">
                <a:solidFill>
                  <a:schemeClr val="bg1"/>
                </a:solidFill>
              </a:rPr>
              <a:t>》</a:t>
            </a:r>
            <a:endParaRPr kumimoji="1" lang="ja-JP" altLang="en-US" sz="1100" dirty="0">
              <a:solidFill>
                <a:schemeClr val="bg1"/>
              </a:solidFill>
            </a:endParaRPr>
          </a:p>
        </p:txBody>
      </p:sp>
      <p:sp>
        <p:nvSpPr>
          <p:cNvPr id="4" name="正方形/長方形 3"/>
          <p:cNvSpPr/>
          <p:nvPr/>
        </p:nvSpPr>
        <p:spPr>
          <a:xfrm>
            <a:off x="2271682" y="1750784"/>
            <a:ext cx="2751575" cy="4337962"/>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8" name="テキスト ボックス 107">
            <a:extLst>
              <a:ext uri="{FF2B5EF4-FFF2-40B4-BE49-F238E27FC236}">
                <a16:creationId xmlns:a16="http://schemas.microsoft.com/office/drawing/2014/main" id="{60C3DAB6-DD13-4CFC-9E32-E4E5F86AAD51}"/>
              </a:ext>
            </a:extLst>
          </p:cNvPr>
          <p:cNvSpPr txBox="1"/>
          <p:nvPr/>
        </p:nvSpPr>
        <p:spPr>
          <a:xfrm>
            <a:off x="2348489" y="1534836"/>
            <a:ext cx="2560896" cy="193027"/>
          </a:xfrm>
          <a:prstGeom prst="rect">
            <a:avLst/>
          </a:prstGeom>
          <a:solidFill>
            <a:schemeClr val="bg1"/>
          </a:solid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dirty="0" smtClean="0">
                <a:solidFill>
                  <a:srgbClr val="DC0032"/>
                </a:solidFill>
                <a:latin typeface="BIZ UDPゴシック" panose="020B0400000000000000" pitchFamily="50" charset="-128"/>
                <a:ea typeface="BIZ UDPゴシック" panose="020B0400000000000000" pitchFamily="50" charset="-128"/>
              </a:rPr>
              <a:t>【</a:t>
            </a:r>
            <a:r>
              <a:rPr lang="ja-JP" altLang="en-US" sz="800" b="1" dirty="0">
                <a:solidFill>
                  <a:srgbClr val="DC0032"/>
                </a:solidFill>
                <a:latin typeface="BIZ UDPゴシック" panose="020B0400000000000000" pitchFamily="50" charset="-128"/>
                <a:ea typeface="BIZ UDPゴシック" panose="020B0400000000000000" pitchFamily="50" charset="-128"/>
              </a:rPr>
              <a:t>重点</a:t>
            </a:r>
            <a:r>
              <a:rPr lang="en-US" altLang="ja-JP" sz="800" b="1" dirty="0" smtClean="0">
                <a:solidFill>
                  <a:srgbClr val="DC0032"/>
                </a:solidFill>
                <a:latin typeface="BIZ UDPゴシック" panose="020B0400000000000000" pitchFamily="50" charset="-128"/>
                <a:ea typeface="BIZ UDPゴシック" panose="020B0400000000000000" pitchFamily="50" charset="-128"/>
              </a:rPr>
              <a:t>】</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省エネソリューション骨子確立・診断スキルアップ</a:t>
            </a:r>
            <a:endParaRPr kumimoji="1" lang="en-US" altLang="ja-JP" sz="8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110" name="テキスト ボックス 109">
            <a:extLst>
              <a:ext uri="{FF2B5EF4-FFF2-40B4-BE49-F238E27FC236}">
                <a16:creationId xmlns:a16="http://schemas.microsoft.com/office/drawing/2014/main" id="{60C3DAB6-DD13-4CFC-9E32-E4E5F86AAD51}"/>
              </a:ext>
            </a:extLst>
          </p:cNvPr>
          <p:cNvSpPr txBox="1"/>
          <p:nvPr/>
        </p:nvSpPr>
        <p:spPr>
          <a:xfrm>
            <a:off x="2855096" y="3685311"/>
            <a:ext cx="2172415" cy="161964"/>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22</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社進捗みながら→</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DNG</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その他</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10</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社先手打ち</a:t>
            </a:r>
            <a:endParaRPr kumimoji="1" lang="en-US" altLang="ja-JP" sz="8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111" name="テキスト ボックス 110">
            <a:extLst>
              <a:ext uri="{FF2B5EF4-FFF2-40B4-BE49-F238E27FC236}">
                <a16:creationId xmlns:a16="http://schemas.microsoft.com/office/drawing/2014/main" id="{60C3DAB6-DD13-4CFC-9E32-E4E5F86AAD51}"/>
              </a:ext>
            </a:extLst>
          </p:cNvPr>
          <p:cNvSpPr txBox="1"/>
          <p:nvPr/>
        </p:nvSpPr>
        <p:spPr>
          <a:xfrm>
            <a:off x="6948298" y="2730519"/>
            <a:ext cx="2093694" cy="1318894"/>
          </a:xfrm>
          <a:prstGeom prst="rect">
            <a:avLst/>
          </a:prstGeom>
          <a:noFill/>
        </p:spPr>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err="1" smtClean="0">
                <a:solidFill>
                  <a:srgbClr val="DC0032"/>
                </a:solidFill>
                <a:latin typeface="BIZ UDPゴシック" panose="020B0400000000000000" pitchFamily="50" charset="-128"/>
                <a:ea typeface="BIZ UDPゴシック" panose="020B0400000000000000" pitchFamily="50" charset="-128"/>
              </a:rPr>
              <a:t>FaaS</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）神星拡大　　手余ったら）</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XXX</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a:t>
            </a:r>
            <a:endParaRPr lang="en-US" altLang="ja-JP" sz="800" b="1" noProof="0" dirty="0" smtClean="0">
              <a:solidFill>
                <a:srgbClr val="DC0032"/>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err="1" smtClean="0">
                <a:solidFill>
                  <a:srgbClr val="DC0032"/>
                </a:solidFill>
                <a:latin typeface="BIZ UDPゴシック" panose="020B0400000000000000" pitchFamily="50" charset="-128"/>
                <a:ea typeface="BIZ UDPゴシック" panose="020B0400000000000000" pitchFamily="50" charset="-128"/>
              </a:rPr>
              <a:t>FaaS</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導入先：</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21</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年度診断会社５社</a:t>
            </a:r>
            <a:endParaRPr kumimoji="1" lang="en-US" altLang="ja-JP" sz="8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112" name="テキスト ボックス 111">
            <a:extLst>
              <a:ext uri="{FF2B5EF4-FFF2-40B4-BE49-F238E27FC236}">
                <a16:creationId xmlns:a16="http://schemas.microsoft.com/office/drawing/2014/main" id="{60C3DAB6-DD13-4CFC-9E32-E4E5F86AAD51}"/>
              </a:ext>
            </a:extLst>
          </p:cNvPr>
          <p:cNvSpPr txBox="1"/>
          <p:nvPr/>
        </p:nvSpPr>
        <p:spPr>
          <a:xfrm>
            <a:off x="3861396" y="2604592"/>
            <a:ext cx="1193862" cy="234459"/>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下町</a:t>
            </a:r>
            <a:r>
              <a:rPr kumimoji="1" lang="en-US" altLang="ja-JP"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EMS</a:t>
            </a:r>
            <a:r>
              <a:rPr kumimoji="1" lang="ja-JP" altLang="en-US"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　圧倒的</a:t>
            </a:r>
            <a:r>
              <a:rPr kumimoji="1" lang="en-US" altLang="ja-JP"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CD</a:t>
            </a:r>
          </a:p>
        </p:txBody>
      </p:sp>
      <p:sp>
        <p:nvSpPr>
          <p:cNvPr id="113" name="テキスト ボックス 112">
            <a:extLst>
              <a:ext uri="{FF2B5EF4-FFF2-40B4-BE49-F238E27FC236}">
                <a16:creationId xmlns:a16="http://schemas.microsoft.com/office/drawing/2014/main" id="{60C3DAB6-DD13-4CFC-9E32-E4E5F86AAD51}"/>
              </a:ext>
            </a:extLst>
          </p:cNvPr>
          <p:cNvSpPr txBox="1"/>
          <p:nvPr/>
        </p:nvSpPr>
        <p:spPr>
          <a:xfrm>
            <a:off x="2550076" y="2913944"/>
            <a:ext cx="4428947" cy="550247"/>
          </a:xfrm>
          <a:prstGeom prst="rightArrow">
            <a:avLst/>
          </a:prstGeom>
          <a:solidFill>
            <a:srgbClr val="DC0032"/>
          </a:solid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提案活動：省エネ推進班</a:t>
            </a:r>
            <a:endParaRPr kumimoji="1" lang="en-US" altLang="ja-JP" sz="9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事業構築：古田</a:t>
            </a:r>
            <a:endParaRPr kumimoji="1" lang="ja-JP" altLang="en-US" sz="9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19899463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10</a:t>
            </a:fld>
            <a:r>
              <a:rPr lang="en-US" altLang="ja-JP" smtClean="0">
                <a:ea typeface="Verdana" panose="020B0604030504040204" pitchFamily="34" charset="0"/>
              </a:rPr>
              <a:t> </a:t>
            </a:r>
            <a:endParaRPr lang="ja-JP" altLang="en-US" dirty="0"/>
          </a:p>
        </p:txBody>
      </p:sp>
      <p:sp>
        <p:nvSpPr>
          <p:cNvPr id="5" name="正方形/長方形 4"/>
          <p:cNvSpPr/>
          <p:nvPr/>
        </p:nvSpPr>
        <p:spPr>
          <a:xfrm>
            <a:off x="235583" y="1750784"/>
            <a:ext cx="8751553"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791700" cy="468000"/>
          </a:xfrm>
        </p:spPr>
        <p:txBody>
          <a:bodyPr/>
          <a:lstStyle/>
          <a:p>
            <a:r>
              <a:rPr lang="ja-JP" altLang="en-US" dirty="0" smtClean="0">
                <a:latin typeface="BIZ UDPゴシック" panose="020B0400000000000000" pitchFamily="50" charset="-128"/>
                <a:ea typeface="BIZ UDPゴシック" panose="020B0400000000000000" pitchFamily="50" charset="-128"/>
              </a:rPr>
              <a:t>ＦａａＳ構築に向けた進め方</a:t>
            </a:r>
            <a:r>
              <a:rPr lang="en-US" altLang="ja-JP" dirty="0" smtClean="0">
                <a:latin typeface="BIZ UDPゴシック" panose="020B0400000000000000" pitchFamily="50" charset="-128"/>
                <a:ea typeface="BIZ UDPゴシック" panose="020B0400000000000000" pitchFamily="50" charset="-128"/>
              </a:rPr>
              <a:t>(</a:t>
            </a:r>
            <a:r>
              <a:rPr lang="ja-JP" altLang="en-US" dirty="0" smtClean="0">
                <a:latin typeface="BIZ UDPゴシック" panose="020B0400000000000000" pitchFamily="50" charset="-128"/>
                <a:ea typeface="BIZ UDPゴシック" panose="020B0400000000000000" pitchFamily="50" charset="-128"/>
              </a:rPr>
              <a:t>案</a:t>
            </a:r>
            <a:r>
              <a:rPr lang="en-US" altLang="ja-JP" dirty="0" smtClean="0">
                <a:latin typeface="BIZ UDPゴシック" panose="020B0400000000000000" pitchFamily="50" charset="-128"/>
                <a:ea typeface="BIZ UDPゴシック" panose="020B0400000000000000" pitchFamily="50" charset="-128"/>
              </a:rPr>
              <a:t>)</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177162" y="1162431"/>
            <a:ext cx="1800056" cy="307777"/>
          </a:xfrm>
          <a:prstGeom prst="rect">
            <a:avLst/>
          </a:prstGeom>
          <a:noFill/>
        </p:spPr>
        <p:txBody>
          <a:bodyPr wrap="square" rtlCol="0">
            <a:spAutoFit/>
          </a:bodyPr>
          <a:lstStyle/>
          <a:p>
            <a:r>
              <a:rPr lang="en-US" altLang="ja-JP" sz="1400" kern="0" dirty="0" smtClean="0">
                <a:latin typeface="BIZ UDPゴシック" panose="020B0400000000000000" pitchFamily="50" charset="-128"/>
                <a:ea typeface="BIZ UDPゴシック" panose="020B0400000000000000" pitchFamily="50" charset="-128"/>
              </a:rPr>
              <a:t>【</a:t>
            </a:r>
            <a:r>
              <a:rPr lang="ja-JP" altLang="en-US" sz="1400" kern="0" dirty="0" smtClean="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11" name="テキスト ボックス 10">
            <a:extLst>
              <a:ext uri="{FF2B5EF4-FFF2-40B4-BE49-F238E27FC236}">
                <a16:creationId xmlns:a16="http://schemas.microsoft.com/office/drawing/2014/main" id="{60C3DAB6-DD13-4CFC-9E32-E4E5F86AAD51}"/>
              </a:ext>
            </a:extLst>
          </p:cNvPr>
          <p:cNvSpPr txBox="1"/>
          <p:nvPr/>
        </p:nvSpPr>
        <p:spPr>
          <a:xfrm>
            <a:off x="229757" y="666550"/>
            <a:ext cx="8902447" cy="338554"/>
          </a:xfrm>
          <a:prstGeom prst="rect">
            <a:avLst/>
          </a:prstGeom>
          <a:noFill/>
        </p:spPr>
        <p:txBody>
          <a:bodyPr wrap="square" rtlCol="0">
            <a:spAutoFit/>
          </a:bodyPr>
          <a:lstStyle/>
          <a:p>
            <a:pPr lvl="0">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DN</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DNG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の安定安価なエネルギー供給を実現したく、目標を共有して目標達成活動を伴に推進</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正方形/長方形 11">
            <a:extLst>
              <a:ext uri="{FF2B5EF4-FFF2-40B4-BE49-F238E27FC236}">
                <a16:creationId xmlns:a16="http://schemas.microsoft.com/office/drawing/2014/main" id="{1E01AB6F-7058-4766-9D79-B9B05824E01F}"/>
              </a:ext>
            </a:extLst>
          </p:cNvPr>
          <p:cNvSpPr/>
          <p:nvPr/>
        </p:nvSpPr>
        <p:spPr>
          <a:xfrm>
            <a:off x="229757" y="987803"/>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3" name="正方形/長方形 12">
            <a:extLst>
              <a:ext uri="{FF2B5EF4-FFF2-40B4-BE49-F238E27FC236}">
                <a16:creationId xmlns:a16="http://schemas.microsoft.com/office/drawing/2014/main" id="{32809E8B-7D41-4F64-836B-A6D3A20CDF0C}"/>
              </a:ext>
            </a:extLst>
          </p:cNvPr>
          <p:cNvSpPr/>
          <p:nvPr/>
        </p:nvSpPr>
        <p:spPr>
          <a:xfrm>
            <a:off x="130626" y="1053815"/>
            <a:ext cx="8962244" cy="303536"/>
          </a:xfrm>
          <a:prstGeom prst="rect">
            <a:avLst/>
          </a:prstGeom>
          <a:noFill/>
          <a:ln>
            <a:noFill/>
          </a:ln>
        </p:spPr>
        <p:txBody>
          <a:bodyPr wrap="square" tIns="36000" bIns="36000">
            <a:spAutoFit/>
          </a:bodyPr>
          <a:lstStyle/>
          <a:p>
            <a:pPr lvl="0" algn="ctr">
              <a:defRPr/>
            </a:pPr>
            <a:r>
              <a:rPr lang="ja-JP" altLang="en-US" sz="1500" b="1" dirty="0" smtClean="0">
                <a:solidFill>
                  <a:srgbClr val="000000"/>
                </a:solidFill>
                <a:latin typeface="BIZ UDPゴシック" panose="020B0400000000000000" pitchFamily="50" charset="-128"/>
                <a:ea typeface="BIZ UDPゴシック" panose="020B0400000000000000" pitchFamily="50" charset="-128"/>
              </a:rPr>
              <a:t>各社の省エネ目標達成の自律支援 ： </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CO2</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原単位 ▲</a:t>
            </a:r>
            <a:r>
              <a:rPr lang="en-US" altLang="ja-JP" sz="1500" b="1" dirty="0">
                <a:solidFill>
                  <a:srgbClr val="000000"/>
                </a:solidFill>
                <a:latin typeface="BIZ UDPゴシック" panose="020B0400000000000000" pitchFamily="50" charset="-128"/>
                <a:ea typeface="BIZ UDPゴシック" panose="020B0400000000000000" pitchFamily="50" charset="-128"/>
              </a:rPr>
              <a:t>4</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／年 ＋＠ エネルギー費 ▲</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1</a:t>
            </a:r>
            <a:r>
              <a:rPr lang="en-US" altLang="ja-JP" sz="1500" b="1" dirty="0">
                <a:solidFill>
                  <a:srgbClr val="000000"/>
                </a:solidFill>
                <a:latin typeface="BIZ UDPゴシック" panose="020B0400000000000000" pitchFamily="50" charset="-128"/>
                <a:ea typeface="BIZ UDPゴシック" panose="020B0400000000000000" pitchFamily="50" charset="-128"/>
              </a:rPr>
              <a:t>0</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／年</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000" b="1" dirty="0" smtClean="0">
                <a:solidFill>
                  <a:srgbClr val="000000"/>
                </a:solidFill>
                <a:latin typeface="BIZ UDPゴシック" panose="020B0400000000000000" pitchFamily="50" charset="-128"/>
                <a:ea typeface="BIZ UDPゴシック" panose="020B0400000000000000" pitchFamily="50" charset="-128"/>
              </a:rPr>
              <a:t>*対</a:t>
            </a:r>
            <a:r>
              <a:rPr lang="en-US" altLang="ja-JP" sz="1000" b="1" dirty="0" smtClean="0">
                <a:solidFill>
                  <a:srgbClr val="000000"/>
                </a:solidFill>
                <a:latin typeface="BIZ UDPゴシック" panose="020B0400000000000000" pitchFamily="50" charset="-128"/>
                <a:ea typeface="BIZ UDPゴシック" panose="020B0400000000000000" pitchFamily="50" charset="-128"/>
              </a:rPr>
              <a:t>19</a:t>
            </a:r>
            <a:r>
              <a:rPr lang="ja-JP" altLang="en-US" sz="1000" b="1" dirty="0" smtClean="0">
                <a:solidFill>
                  <a:srgbClr val="000000"/>
                </a:solidFill>
                <a:latin typeface="BIZ UDPゴシック" panose="020B0400000000000000" pitchFamily="50" charset="-128"/>
                <a:ea typeface="BIZ UDPゴシック" panose="020B0400000000000000" pitchFamily="50" charset="-128"/>
              </a:rPr>
              <a:t>年度比</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9" name="テキスト ボックス 48"/>
          <p:cNvSpPr txBox="1"/>
          <p:nvPr/>
        </p:nvSpPr>
        <p:spPr>
          <a:xfrm>
            <a:off x="184664"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noProof="0" dirty="0" smtClean="0">
                <a:solidFill>
                  <a:srgbClr val="000000"/>
                </a:solidFill>
                <a:latin typeface="BIZ UDPゴシック" panose="020B0400000000000000" pitchFamily="50" charset="-128"/>
                <a:ea typeface="BIZ UDPゴシック" panose="020B0400000000000000" pitchFamily="50" charset="-128"/>
              </a:rPr>
              <a:t>活動ロードマップ</a:t>
            </a:r>
            <a:r>
              <a:rPr lang="en-US" altLang="ja-JP" sz="1400" b="1" kern="0" noProof="0" dirty="0" smtClean="0">
                <a:solidFill>
                  <a:srgbClr val="000000"/>
                </a:solidFill>
                <a:latin typeface="BIZ UDPゴシック" panose="020B0400000000000000" pitchFamily="50" charset="-128"/>
                <a:ea typeface="BIZ UDPゴシック" panose="020B0400000000000000" pitchFamily="50" charset="-128"/>
              </a:rPr>
              <a:t>(</a:t>
            </a:r>
            <a:r>
              <a:rPr lang="ja-JP" altLang="en-US" sz="1400" b="1" kern="0" noProof="0" dirty="0" smtClean="0">
                <a:solidFill>
                  <a:srgbClr val="000000"/>
                </a:solidFill>
                <a:latin typeface="BIZ UDPゴシック" panose="020B0400000000000000" pitchFamily="50" charset="-128"/>
                <a:ea typeface="BIZ UDPゴシック" panose="020B0400000000000000" pitchFamily="50" charset="-128"/>
              </a:rPr>
              <a:t>案</a:t>
            </a:r>
            <a:r>
              <a:rPr lang="en-US" altLang="ja-JP" sz="1400" b="1" kern="0" noProof="0" dirty="0" smtClean="0">
                <a:solidFill>
                  <a:srgbClr val="000000"/>
                </a:solidFill>
                <a:latin typeface="BIZ UDPゴシック" panose="020B0400000000000000" pitchFamily="50" charset="-128"/>
                <a:ea typeface="BIZ UDPゴシック" panose="020B0400000000000000" pitchFamily="50" charset="-128"/>
              </a:rPr>
              <a:t>)</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66" name="テキスト ボックス 65">
            <a:extLst>
              <a:ext uri="{FF2B5EF4-FFF2-40B4-BE49-F238E27FC236}">
                <a16:creationId xmlns:a16="http://schemas.microsoft.com/office/drawing/2014/main" id="{60C3DAB6-DD13-4CFC-9E32-E4E5F86AAD51}"/>
              </a:ext>
            </a:extLst>
          </p:cNvPr>
          <p:cNvSpPr txBox="1"/>
          <p:nvPr/>
        </p:nvSpPr>
        <p:spPr>
          <a:xfrm>
            <a:off x="1077221" y="5468046"/>
            <a:ext cx="7909648" cy="257003"/>
          </a:xfrm>
          <a:prstGeom prst="rect">
            <a:avLst/>
          </a:prstGeom>
          <a:noFill/>
        </p:spPr>
        <p:txBody>
          <a:bodyPr wrap="square" rtlCol="0">
            <a:spAutoFit/>
          </a:bodyPr>
          <a:lstStyle/>
          <a:p>
            <a:pPr lvl="0">
              <a:defRPr/>
            </a:pPr>
            <a:r>
              <a:rPr lang="ja-JP" altLang="en-US" sz="1050" b="1" noProof="0" dirty="0" smtClean="0">
                <a:latin typeface="BIZ UDPゴシック" panose="020B0400000000000000" pitchFamily="50" charset="-128"/>
                <a:ea typeface="BIZ UDPゴシック" panose="020B0400000000000000" pitchFamily="50" charset="-128"/>
              </a:rPr>
              <a:t>　　　　　　</a:t>
            </a:r>
            <a:r>
              <a:rPr lang="en-US" altLang="ja-JP" sz="1050" b="1" noProof="0" dirty="0" smtClean="0">
                <a:latin typeface="BIZ UDPゴシック" panose="020B0400000000000000" pitchFamily="50" charset="-128"/>
                <a:ea typeface="BIZ UDPゴシック" panose="020B0400000000000000" pitchFamily="50" charset="-128"/>
              </a:rPr>
              <a:t>20</a:t>
            </a:r>
            <a:r>
              <a:rPr lang="ja-JP" altLang="en-US" sz="1050" b="1" noProof="0" dirty="0" smtClean="0">
                <a:latin typeface="BIZ UDPゴシック" panose="020B0400000000000000" pitchFamily="50" charset="-128"/>
                <a:ea typeface="BIZ UDPゴシック" panose="020B0400000000000000" pitchFamily="50" charset="-128"/>
              </a:rPr>
              <a:t>年度　　　　　　　　　　　　　　　　　</a:t>
            </a:r>
            <a:r>
              <a:rPr lang="en-US" altLang="ja-JP" sz="1050" b="1" noProof="0" dirty="0" smtClean="0">
                <a:latin typeface="BIZ UDPゴシック" panose="020B0400000000000000" pitchFamily="50" charset="-128"/>
                <a:ea typeface="BIZ UDPゴシック" panose="020B0400000000000000" pitchFamily="50" charset="-128"/>
              </a:rPr>
              <a:t>21</a:t>
            </a:r>
            <a:r>
              <a:rPr lang="ja-JP" altLang="en-US" sz="1050" b="1" noProof="0" dirty="0" smtClean="0">
                <a:latin typeface="BIZ UDPゴシック" panose="020B0400000000000000" pitchFamily="50" charset="-128"/>
                <a:ea typeface="BIZ UDPゴシック" panose="020B0400000000000000" pitchFamily="50" charset="-128"/>
              </a:rPr>
              <a:t>年度　　　　　　　　　　　　　　　　　　　</a:t>
            </a:r>
            <a:r>
              <a:rPr lang="en-US" altLang="ja-JP" sz="1050" b="1" noProof="0" dirty="0" smtClean="0">
                <a:latin typeface="BIZ UDPゴシック" panose="020B0400000000000000" pitchFamily="50" charset="-128"/>
                <a:ea typeface="BIZ UDPゴシック" panose="020B0400000000000000" pitchFamily="50" charset="-128"/>
              </a:rPr>
              <a:t>22</a:t>
            </a:r>
            <a:r>
              <a:rPr lang="ja-JP" altLang="en-US" sz="1050" b="1" noProof="0" dirty="0" smtClean="0">
                <a:latin typeface="BIZ UDPゴシック" panose="020B0400000000000000" pitchFamily="50" charset="-128"/>
                <a:ea typeface="BIZ UDPゴシック" panose="020B0400000000000000" pitchFamily="50" charset="-128"/>
              </a:rPr>
              <a:t>年度　　　　　　　　　　　　　　　　　</a:t>
            </a:r>
            <a:r>
              <a:rPr lang="en-US" altLang="ja-JP" sz="1050" b="1" noProof="0" dirty="0" smtClean="0">
                <a:latin typeface="BIZ UDPゴシック" panose="020B0400000000000000" pitchFamily="50" charset="-128"/>
                <a:ea typeface="BIZ UDPゴシック" panose="020B0400000000000000" pitchFamily="50" charset="-128"/>
              </a:rPr>
              <a:t>23</a:t>
            </a:r>
            <a:r>
              <a:rPr lang="ja-JP" altLang="en-US" sz="1050" b="1" noProof="0" dirty="0" smtClean="0">
                <a:latin typeface="BIZ UDPゴシック" panose="020B0400000000000000" pitchFamily="50" charset="-128"/>
                <a:ea typeface="BIZ UDPゴシック" panose="020B0400000000000000" pitchFamily="50" charset="-128"/>
              </a:rPr>
              <a:t>年度</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67" name="直線コネクタ 66"/>
          <p:cNvCxnSpPr/>
          <p:nvPr/>
        </p:nvCxnSpPr>
        <p:spPr>
          <a:xfrm>
            <a:off x="235850" y="5459820"/>
            <a:ext cx="87512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43204" y="5732305"/>
            <a:ext cx="874393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60C3DAB6-DD13-4CFC-9E32-E4E5F86AAD51}"/>
              </a:ext>
            </a:extLst>
          </p:cNvPr>
          <p:cNvSpPr txBox="1"/>
          <p:nvPr/>
        </p:nvSpPr>
        <p:spPr>
          <a:xfrm>
            <a:off x="357678" y="5459820"/>
            <a:ext cx="453970" cy="253916"/>
          </a:xfrm>
          <a:prstGeom prst="rect">
            <a:avLst/>
          </a:prstGeom>
          <a:noFill/>
        </p:spPr>
        <p:txBody>
          <a:bodyPr wrap="none" rtlCol="0">
            <a:spAutoFit/>
          </a:bodyPr>
          <a:lstStyle/>
          <a:p>
            <a:pPr lvl="0">
              <a:defRPr/>
            </a:pPr>
            <a:r>
              <a:rPr lang="ja-JP" altLang="en-US" sz="1050" b="1" noProof="0" dirty="0" smtClean="0">
                <a:latin typeface="BIZ UDPゴシック" panose="020B0400000000000000" pitchFamily="50" charset="-128"/>
                <a:ea typeface="BIZ UDPゴシック" panose="020B0400000000000000" pitchFamily="50" charset="-128"/>
              </a:rPr>
              <a:t>年度</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72" name="直線コネクタ 71"/>
          <p:cNvCxnSpPr/>
          <p:nvPr/>
        </p:nvCxnSpPr>
        <p:spPr>
          <a:xfrm flipV="1">
            <a:off x="958877" y="1750784"/>
            <a:ext cx="0" cy="43379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V="1">
            <a:off x="2904592"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5025492"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60C3DAB6-DD13-4CFC-9E32-E4E5F86AAD51}"/>
              </a:ext>
            </a:extLst>
          </p:cNvPr>
          <p:cNvSpPr txBox="1"/>
          <p:nvPr/>
        </p:nvSpPr>
        <p:spPr>
          <a:xfrm>
            <a:off x="1373323" y="5770891"/>
            <a:ext cx="7772328" cy="276999"/>
          </a:xfrm>
          <a:prstGeom prst="rect">
            <a:avLst/>
          </a:prstGeom>
          <a:noFill/>
        </p:spPr>
        <p:txBody>
          <a:bodyPr wrap="square" rtlCol="0">
            <a:spAutoFit/>
          </a:bodyPr>
          <a:lstStyle/>
          <a:p>
            <a:pPr lvl="0">
              <a:defRPr/>
            </a:pPr>
            <a:r>
              <a:rPr lang="ja-JP" altLang="en-US" sz="1200" b="1" dirty="0" smtClean="0">
                <a:solidFill>
                  <a:srgbClr val="000000"/>
                </a:solidFill>
                <a:latin typeface="BIZ UDPゴシック" panose="020B0400000000000000" pitchFamily="50" charset="-128"/>
                <a:ea typeface="BIZ UDPゴシック" panose="020B0400000000000000" pitchFamily="50" charset="-128"/>
              </a:rPr>
              <a:t>神星 試行</a:t>
            </a:r>
            <a:r>
              <a:rPr lang="ja-JP" altLang="en-US" sz="1200" b="1" noProof="0" dirty="0" smtClean="0">
                <a:solidFill>
                  <a:srgbClr val="000000"/>
                </a:solidFill>
                <a:latin typeface="BIZ UDPゴシック" panose="020B0400000000000000" pitchFamily="50" charset="-128"/>
                <a:ea typeface="BIZ UDPゴシック" panose="020B0400000000000000" pitchFamily="50" charset="-128"/>
              </a:rPr>
              <a:t>導入　　　　　　</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施設ｸﾗｳﾄﾞ立上げ・</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10</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社展開　　機能改善</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保全</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20</a:t>
            </a:r>
            <a:r>
              <a:rPr lang="ja-JP" altLang="en-US" sz="1200" b="1" dirty="0">
                <a:solidFill>
                  <a:srgbClr val="000000"/>
                </a:solidFill>
                <a:latin typeface="BIZ UDPゴシック" panose="020B0400000000000000" pitchFamily="50" charset="-128"/>
                <a:ea typeface="BIZ UDPゴシック" panose="020B0400000000000000" pitchFamily="50" charset="-128"/>
              </a:rPr>
              <a:t>社</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展開　機能</a:t>
            </a:r>
            <a:r>
              <a:rPr lang="ja-JP" altLang="en-US" sz="1200" b="1" dirty="0">
                <a:solidFill>
                  <a:srgbClr val="000000"/>
                </a:solidFill>
                <a:latin typeface="BIZ UDPゴシック" panose="020B0400000000000000" pitchFamily="50" charset="-128"/>
                <a:ea typeface="BIZ UDPゴシック" panose="020B0400000000000000" pitchFamily="50" charset="-128"/>
              </a:rPr>
              <a:t>改善</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工事</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200" b="1" dirty="0">
                <a:solidFill>
                  <a:srgbClr val="000000"/>
                </a:solidFill>
                <a:latin typeface="BIZ UDPゴシック" panose="020B0400000000000000" pitchFamily="50" charset="-128"/>
                <a:ea typeface="BIZ UDPゴシック" panose="020B0400000000000000" pitchFamily="50" charset="-128"/>
              </a:rPr>
              <a:t>30</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社</a:t>
            </a:r>
            <a:r>
              <a:rPr lang="ja-JP" altLang="en-US" sz="1200" b="1" dirty="0">
                <a:solidFill>
                  <a:srgbClr val="000000"/>
                </a:solidFill>
                <a:latin typeface="BIZ UDPゴシック" panose="020B0400000000000000" pitchFamily="50" charset="-128"/>
                <a:ea typeface="BIZ UDPゴシック" panose="020B0400000000000000" pitchFamily="50" charset="-128"/>
              </a:rPr>
              <a:t>展開</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       </a:t>
            </a:r>
            <a:endPar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53" name="直線コネクタ 52"/>
          <p:cNvCxnSpPr/>
          <p:nvPr/>
        </p:nvCxnSpPr>
        <p:spPr>
          <a:xfrm flipV="1">
            <a:off x="7011474"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235583" y="2635205"/>
            <a:ext cx="87512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235583" y="4380578"/>
            <a:ext cx="87512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60C3DAB6-DD13-4CFC-9E32-E4E5F86AAD51}"/>
              </a:ext>
            </a:extLst>
          </p:cNvPr>
          <p:cNvSpPr txBox="1"/>
          <p:nvPr/>
        </p:nvSpPr>
        <p:spPr>
          <a:xfrm>
            <a:off x="252813" y="1895816"/>
            <a:ext cx="376341" cy="598670"/>
          </a:xfrm>
          <a:prstGeom prst="rect">
            <a:avLst/>
          </a:prstGeom>
          <a:noFill/>
        </p:spPr>
        <p:txBody>
          <a:bodyPr wrap="square" lIns="0" rIns="0" rtlCol="0">
            <a:noAutofit/>
          </a:bodyPr>
          <a:lstStyle/>
          <a:p>
            <a:pPr lvl="0" algn="ctr">
              <a:defRPr/>
            </a:pPr>
            <a:r>
              <a:rPr lang="en-US" altLang="ja-JP" sz="1100" b="1" dirty="0" smtClean="0">
                <a:latin typeface="BIZ UDPゴシック" panose="020B0400000000000000" pitchFamily="50" charset="-128"/>
                <a:ea typeface="BIZ UDPゴシック" panose="020B0400000000000000" pitchFamily="50" charset="-128"/>
              </a:rPr>
              <a:t>DN</a:t>
            </a:r>
          </a:p>
          <a:p>
            <a:pPr lvl="0" algn="ctr">
              <a:defRPr/>
            </a:pPr>
            <a:r>
              <a:rPr lang="en-US" altLang="ja-JP" sz="1100" b="1" dirty="0" smtClean="0">
                <a:latin typeface="BIZ UDPゴシック" panose="020B0400000000000000" pitchFamily="50" charset="-128"/>
                <a:ea typeface="BIZ UDPゴシック" panose="020B0400000000000000" pitchFamily="50" charset="-128"/>
              </a:rPr>
              <a:t>18</a:t>
            </a:r>
          </a:p>
          <a:p>
            <a:pPr lvl="0" algn="ctr">
              <a:defRPr/>
            </a:pPr>
            <a:r>
              <a:rPr lang="ja-JP" altLang="en-US" sz="1100" b="1" dirty="0" smtClean="0">
                <a:latin typeface="BIZ UDPゴシック" panose="020B0400000000000000" pitchFamily="50" charset="-128"/>
                <a:ea typeface="BIZ UDPゴシック" panose="020B0400000000000000" pitchFamily="50" charset="-128"/>
              </a:rPr>
              <a:t>製</a:t>
            </a:r>
            <a:endParaRPr lang="en-US" altLang="ja-JP" sz="1100" b="1" dirty="0" smtClean="0">
              <a:latin typeface="BIZ UDPゴシック" panose="020B0400000000000000" pitchFamily="50" charset="-128"/>
              <a:ea typeface="BIZ UDPゴシック" panose="020B0400000000000000" pitchFamily="50" charset="-128"/>
            </a:endParaRPr>
          </a:p>
        </p:txBody>
      </p:sp>
      <p:sp>
        <p:nvSpPr>
          <p:cNvPr id="63" name="テキスト ボックス 62">
            <a:extLst>
              <a:ext uri="{FF2B5EF4-FFF2-40B4-BE49-F238E27FC236}">
                <a16:creationId xmlns:a16="http://schemas.microsoft.com/office/drawing/2014/main" id="{60C3DAB6-DD13-4CFC-9E32-E4E5F86AAD51}"/>
              </a:ext>
            </a:extLst>
          </p:cNvPr>
          <p:cNvSpPr txBox="1"/>
          <p:nvPr/>
        </p:nvSpPr>
        <p:spPr>
          <a:xfrm>
            <a:off x="221282" y="3103270"/>
            <a:ext cx="445465" cy="788951"/>
          </a:xfrm>
          <a:prstGeom prst="rect">
            <a:avLst/>
          </a:prstGeom>
          <a:noFill/>
        </p:spPr>
        <p:txBody>
          <a:bodyPr wrap="square" lIns="0" rIns="0" rtlCol="0">
            <a:noAutofit/>
          </a:bodyPr>
          <a:lstStyle/>
          <a:p>
            <a:pPr lvl="0" algn="ctr">
              <a:defRPr/>
            </a:pPr>
            <a:r>
              <a:rPr lang="en-US" altLang="ja-JP" sz="1100" b="1" dirty="0" smtClean="0">
                <a:latin typeface="BIZ UDPゴシック" panose="020B0400000000000000" pitchFamily="50" charset="-128"/>
                <a:ea typeface="BIZ UDPゴシック" panose="020B0400000000000000" pitchFamily="50" charset="-128"/>
              </a:rPr>
              <a:t>DNG</a:t>
            </a:r>
            <a:endParaRPr lang="en-US" altLang="ja-JP" sz="1100" b="1" dirty="0" smtClean="0">
              <a:latin typeface="BIZ UDPゴシック" panose="020B0400000000000000" pitchFamily="50" charset="-128"/>
              <a:ea typeface="BIZ UDPゴシック" panose="020B0400000000000000" pitchFamily="50" charset="-128"/>
            </a:endParaRPr>
          </a:p>
          <a:p>
            <a:pPr lvl="0" algn="ctr">
              <a:defRPr/>
            </a:pPr>
            <a:r>
              <a:rPr lang="en-US" altLang="ja-JP" sz="1100" b="1" dirty="0" smtClean="0">
                <a:latin typeface="BIZ UDPゴシック" panose="020B0400000000000000" pitchFamily="50" charset="-128"/>
                <a:ea typeface="BIZ UDPゴシック" panose="020B0400000000000000" pitchFamily="50" charset="-128"/>
              </a:rPr>
              <a:t>J1</a:t>
            </a:r>
            <a:endParaRPr lang="en-US" altLang="ja-JP" sz="1100" b="1" dirty="0" smtClean="0">
              <a:latin typeface="BIZ UDPゴシック" panose="020B0400000000000000" pitchFamily="50" charset="-128"/>
              <a:ea typeface="BIZ UDPゴシック" panose="020B0400000000000000" pitchFamily="50" charset="-128"/>
            </a:endParaRPr>
          </a:p>
          <a:p>
            <a:pPr lvl="0" algn="ctr">
              <a:defRPr/>
            </a:pPr>
            <a:r>
              <a:rPr lang="en-US" altLang="ja-JP" sz="1100" b="1" dirty="0" smtClean="0">
                <a:latin typeface="BIZ UDPゴシック" panose="020B0400000000000000" pitchFamily="50" charset="-128"/>
                <a:ea typeface="BIZ UDPゴシック" panose="020B0400000000000000" pitchFamily="50" charset="-128"/>
              </a:rPr>
              <a:t>32</a:t>
            </a:r>
          </a:p>
          <a:p>
            <a:pPr lvl="0" algn="ctr">
              <a:defRPr/>
            </a:pPr>
            <a:r>
              <a:rPr lang="ja-JP" altLang="en-US" sz="1100" b="1" dirty="0" smtClean="0">
                <a:latin typeface="BIZ UDPゴシック" panose="020B0400000000000000" pitchFamily="50" charset="-128"/>
                <a:ea typeface="BIZ UDPゴシック" panose="020B0400000000000000" pitchFamily="50" charset="-128"/>
              </a:rPr>
              <a:t>社</a:t>
            </a:r>
            <a:endParaRPr lang="en-US" altLang="ja-JP" sz="1100" b="1" dirty="0" smtClean="0">
              <a:latin typeface="BIZ UDPゴシック" panose="020B0400000000000000" pitchFamily="50" charset="-128"/>
              <a:ea typeface="BIZ UDPゴシック" panose="020B0400000000000000" pitchFamily="50" charset="-128"/>
            </a:endParaRPr>
          </a:p>
        </p:txBody>
      </p:sp>
      <p:sp>
        <p:nvSpPr>
          <p:cNvPr id="65" name="テキスト ボックス 64">
            <a:extLst>
              <a:ext uri="{FF2B5EF4-FFF2-40B4-BE49-F238E27FC236}">
                <a16:creationId xmlns:a16="http://schemas.microsoft.com/office/drawing/2014/main" id="{60C3DAB6-DD13-4CFC-9E32-E4E5F86AAD51}"/>
              </a:ext>
            </a:extLst>
          </p:cNvPr>
          <p:cNvSpPr txBox="1"/>
          <p:nvPr/>
        </p:nvSpPr>
        <p:spPr>
          <a:xfrm>
            <a:off x="220362" y="5733355"/>
            <a:ext cx="817852" cy="394980"/>
          </a:xfrm>
          <a:prstGeom prst="rect">
            <a:avLst/>
          </a:prstGeom>
          <a:noFill/>
        </p:spPr>
        <p:txBody>
          <a:bodyPr wrap="none" rtlCol="0">
            <a:spAutoFit/>
          </a:bodyPr>
          <a:lstStyle/>
          <a:p>
            <a:pPr lvl="0" algn="ctr">
              <a:defRPr/>
            </a:pPr>
            <a:r>
              <a:rPr lang="en-US" altLang="ja-JP" sz="1050" b="1" noProof="0" dirty="0" err="1" smtClean="0">
                <a:latin typeface="BIZ UDPゴシック" panose="020B0400000000000000" pitchFamily="50" charset="-128"/>
                <a:ea typeface="BIZ UDPゴシック" panose="020B0400000000000000" pitchFamily="50" charset="-128"/>
              </a:rPr>
              <a:t>FaaS</a:t>
            </a:r>
            <a:r>
              <a:rPr lang="ja-JP" altLang="en-US" sz="1050" b="1" noProof="0" dirty="0" smtClean="0">
                <a:latin typeface="BIZ UDPゴシック" panose="020B0400000000000000" pitchFamily="50" charset="-128"/>
                <a:ea typeface="BIZ UDPゴシック" panose="020B0400000000000000" pitchFamily="50" charset="-128"/>
              </a:rPr>
              <a:t>展開</a:t>
            </a:r>
            <a:endParaRPr lang="en-US" altLang="ja-JP" sz="1050" b="1" noProof="0" dirty="0" smtClean="0">
              <a:latin typeface="BIZ UDPゴシック" panose="020B0400000000000000" pitchFamily="50" charset="-128"/>
              <a:ea typeface="BIZ UDPゴシック" panose="020B0400000000000000" pitchFamily="50" charset="-128"/>
            </a:endParaRPr>
          </a:p>
          <a:p>
            <a:pPr lvl="0" algn="ctr">
              <a:lnSpc>
                <a:spcPts val="1100"/>
              </a:lnSpc>
              <a:defRPr/>
            </a:pPr>
            <a:r>
              <a:rPr lang="ja-JP" altLang="en-US" sz="1050" b="1" noProof="0" dirty="0" smtClean="0">
                <a:latin typeface="BIZ UDPゴシック" panose="020B0400000000000000" pitchFamily="50" charset="-128"/>
                <a:ea typeface="BIZ UDPゴシック" panose="020B0400000000000000" pitchFamily="50" charset="-128"/>
              </a:rPr>
              <a:t>フェーズ</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54" name="直線コネクタ 53"/>
          <p:cNvCxnSpPr/>
          <p:nvPr/>
        </p:nvCxnSpPr>
        <p:spPr>
          <a:xfrm>
            <a:off x="629288" y="2072645"/>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629288" y="2343083"/>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629287" y="3161831"/>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629287" y="3835650"/>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629287" y="4759628"/>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629288" y="5128654"/>
            <a:ext cx="8357580"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60C3DAB6-DD13-4CFC-9E32-E4E5F86AAD51}"/>
              </a:ext>
            </a:extLst>
          </p:cNvPr>
          <p:cNvSpPr txBox="1"/>
          <p:nvPr/>
        </p:nvSpPr>
        <p:spPr>
          <a:xfrm>
            <a:off x="4692852" y="1489569"/>
            <a:ext cx="4385464" cy="277391"/>
          </a:xfrm>
          <a:prstGeom prst="rect">
            <a:avLst/>
          </a:prstGeom>
          <a:noFill/>
        </p:spPr>
        <p:txBody>
          <a:bodyPr wrap="square" lIns="0" rIns="0" rtlCol="0">
            <a:noAutofit/>
          </a:bodyPr>
          <a:lstStyle/>
          <a:p>
            <a:pPr lvl="0">
              <a:defRPr/>
            </a:pPr>
            <a:r>
              <a:rPr lang="en-US" altLang="ja-JP" sz="1200" b="1" dirty="0" smtClean="0">
                <a:latin typeface="BIZ UDPゴシック" panose="020B0400000000000000" pitchFamily="50" charset="-128"/>
                <a:ea typeface="BIZ UDPゴシック" panose="020B0400000000000000" pitchFamily="50" charset="-128"/>
              </a:rPr>
              <a:t>[</a:t>
            </a:r>
            <a:r>
              <a:rPr lang="ja-JP" altLang="en-US" sz="1200" b="1" dirty="0" smtClean="0">
                <a:latin typeface="BIZ UDPゴシック" panose="020B0400000000000000" pitchFamily="50" charset="-128"/>
                <a:ea typeface="BIZ UDPゴシック" panose="020B0400000000000000" pitchFamily="50" charset="-128"/>
              </a:rPr>
              <a:t>凡例</a:t>
            </a:r>
            <a:r>
              <a:rPr lang="en-US" altLang="ja-JP" sz="1200" b="1" dirty="0" smtClean="0">
                <a:latin typeface="BIZ UDPゴシック" panose="020B0400000000000000" pitchFamily="50" charset="-128"/>
                <a:ea typeface="BIZ UDPゴシック" panose="020B0400000000000000" pitchFamily="50" charset="-128"/>
              </a:rPr>
              <a:t>]</a:t>
            </a:r>
            <a:r>
              <a:rPr lang="ja-JP" altLang="en-US" sz="1200" b="1" dirty="0">
                <a:latin typeface="BIZ UDPゴシック" panose="020B0400000000000000" pitchFamily="50" charset="-128"/>
                <a:ea typeface="BIZ UDPゴシック" panose="020B0400000000000000" pitchFamily="50" charset="-128"/>
              </a:rPr>
              <a:t> </a:t>
            </a:r>
            <a:r>
              <a:rPr lang="ja-JP" altLang="en-US" sz="1200" b="1" dirty="0" smtClean="0">
                <a:latin typeface="BIZ UDPゴシック" panose="020B0400000000000000" pitchFamily="50" charset="-128"/>
                <a:ea typeface="BIZ UDPゴシック" panose="020B0400000000000000" pitchFamily="50" charset="-128"/>
              </a:rPr>
              <a:t>見：</a:t>
            </a:r>
            <a:r>
              <a:rPr lang="en-US" altLang="ja-JP" sz="1200" b="1" dirty="0" smtClean="0">
                <a:latin typeface="BIZ UDPゴシック" panose="020B0400000000000000" pitchFamily="50" charset="-128"/>
                <a:ea typeface="BIZ UDPゴシック" panose="020B0400000000000000" pitchFamily="50" charset="-128"/>
              </a:rPr>
              <a:t>EMS</a:t>
            </a:r>
            <a:r>
              <a:rPr lang="ja-JP" altLang="en-US" sz="1200" b="1" dirty="0" smtClean="0">
                <a:latin typeface="BIZ UDPゴシック" panose="020B0400000000000000" pitchFamily="50" charset="-128"/>
                <a:ea typeface="BIZ UDPゴシック" panose="020B0400000000000000" pitchFamily="50" charset="-128"/>
              </a:rPr>
              <a:t>導入</a:t>
            </a:r>
            <a:r>
              <a:rPr lang="ja-JP" altLang="en-US" sz="1200" b="1" dirty="0">
                <a:latin typeface="BIZ UDPゴシック" panose="020B0400000000000000" pitchFamily="50" charset="-128"/>
                <a:ea typeface="BIZ UDPゴシック" panose="020B0400000000000000" pitchFamily="50" charset="-128"/>
              </a:rPr>
              <a:t>　</a:t>
            </a:r>
            <a:r>
              <a:rPr lang="ja-JP" altLang="en-US" sz="1200" b="1" dirty="0" smtClean="0">
                <a:latin typeface="BIZ UDPゴシック" panose="020B0400000000000000" pitchFamily="50" charset="-128"/>
                <a:ea typeface="BIZ UDPゴシック" panose="020B0400000000000000" pitchFamily="50" charset="-128"/>
              </a:rPr>
              <a:t>　診：新</a:t>
            </a:r>
            <a:r>
              <a:rPr lang="en-US" altLang="ja-JP" sz="1200" b="1" dirty="0" smtClean="0">
                <a:latin typeface="BIZ UDPゴシック" panose="020B0400000000000000" pitchFamily="50" charset="-128"/>
                <a:ea typeface="BIZ UDPゴシック" panose="020B0400000000000000" pitchFamily="50" charset="-128"/>
              </a:rPr>
              <a:t>PEF</a:t>
            </a:r>
            <a:r>
              <a:rPr lang="ja-JP" altLang="en-US" sz="1200" b="1" dirty="0" smtClean="0">
                <a:latin typeface="BIZ UDPゴシック" panose="020B0400000000000000" pitchFamily="50" charset="-128"/>
                <a:ea typeface="BIZ UDPゴシック" panose="020B0400000000000000" pitchFamily="50" charset="-128"/>
              </a:rPr>
              <a:t>診断・</a:t>
            </a:r>
            <a:r>
              <a:rPr lang="en-US" altLang="ja-JP" sz="1200" b="1" dirty="0" smtClean="0">
                <a:latin typeface="BIZ UDPゴシック" panose="020B0400000000000000" pitchFamily="50" charset="-128"/>
                <a:ea typeface="BIZ UDPゴシック" panose="020B0400000000000000" pitchFamily="50" charset="-128"/>
              </a:rPr>
              <a:t>FS</a:t>
            </a:r>
            <a:r>
              <a:rPr lang="ja-JP" altLang="en-US" sz="1200" b="1" dirty="0" smtClean="0">
                <a:latin typeface="BIZ UDPゴシック" panose="020B0400000000000000" pitchFamily="50" charset="-128"/>
                <a:ea typeface="BIZ UDPゴシック" panose="020B0400000000000000" pitchFamily="50" charset="-128"/>
              </a:rPr>
              <a:t>診断　　改：改善工事</a:t>
            </a:r>
            <a:endParaRPr lang="en-US" altLang="ja-JP" sz="1200" b="1" dirty="0" smtClean="0">
              <a:latin typeface="BIZ UDPゴシック" panose="020B0400000000000000" pitchFamily="50" charset="-128"/>
              <a:ea typeface="BIZ UDPゴシック" panose="020B0400000000000000" pitchFamily="50" charset="-128"/>
            </a:endParaRPr>
          </a:p>
        </p:txBody>
      </p:sp>
      <p:cxnSp>
        <p:nvCxnSpPr>
          <p:cNvPr id="77" name="直線コネクタ 76"/>
          <p:cNvCxnSpPr/>
          <p:nvPr/>
        </p:nvCxnSpPr>
        <p:spPr>
          <a:xfrm flipV="1">
            <a:off x="629288" y="1750784"/>
            <a:ext cx="0" cy="37172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60C3DAB6-DD13-4CFC-9E32-E4E5F86AAD51}"/>
              </a:ext>
            </a:extLst>
          </p:cNvPr>
          <p:cNvSpPr txBox="1"/>
          <p:nvPr/>
        </p:nvSpPr>
        <p:spPr>
          <a:xfrm>
            <a:off x="252813" y="4664315"/>
            <a:ext cx="376341" cy="598670"/>
          </a:xfrm>
          <a:prstGeom prst="rect">
            <a:avLst/>
          </a:prstGeom>
          <a:noFill/>
        </p:spPr>
        <p:txBody>
          <a:bodyPr wrap="square" lIns="0" rIns="0" rtlCol="0">
            <a:noAutofit/>
          </a:bodyPr>
          <a:lstStyle/>
          <a:p>
            <a:pPr lvl="0" algn="ctr">
              <a:defRPr/>
            </a:pPr>
            <a:r>
              <a:rPr lang="ja-JP" altLang="en-US" sz="1100" b="1" dirty="0" smtClean="0">
                <a:latin typeface="BIZ UDPゴシック" panose="020B0400000000000000" pitchFamily="50" charset="-128"/>
                <a:ea typeface="BIZ UDPゴシック" panose="020B0400000000000000" pitchFamily="50" charset="-128"/>
              </a:rPr>
              <a:t>飛翔</a:t>
            </a:r>
            <a:endParaRPr lang="en-US" altLang="ja-JP" sz="1100" b="1" dirty="0" smtClean="0">
              <a:latin typeface="BIZ UDPゴシック" panose="020B0400000000000000" pitchFamily="50" charset="-128"/>
              <a:ea typeface="BIZ UDPゴシック" panose="020B0400000000000000" pitchFamily="50" charset="-128"/>
            </a:endParaRPr>
          </a:p>
          <a:p>
            <a:pPr lvl="0" algn="ctr">
              <a:defRPr/>
            </a:pPr>
            <a:r>
              <a:rPr lang="ja-JP" altLang="en-US" sz="1100" b="1" dirty="0" smtClean="0">
                <a:latin typeface="BIZ UDPゴシック" panose="020B0400000000000000" pitchFamily="50" charset="-128"/>
                <a:ea typeface="BIZ UDPゴシック" panose="020B0400000000000000" pitchFamily="50" charset="-128"/>
              </a:rPr>
              <a:t>会</a:t>
            </a:r>
            <a:endParaRPr lang="en-US" altLang="ja-JP" sz="1100" b="1" dirty="0" smtClean="0">
              <a:latin typeface="BIZ UDPゴシック" panose="020B0400000000000000" pitchFamily="50" charset="-128"/>
              <a:ea typeface="BIZ UDPゴシック" panose="020B0400000000000000" pitchFamily="50" charset="-128"/>
            </a:endParaRPr>
          </a:p>
          <a:p>
            <a:pPr lvl="0" algn="ctr">
              <a:defRPr/>
            </a:pPr>
            <a:r>
              <a:rPr lang="en-US" altLang="ja-JP" sz="1100" b="1" dirty="0">
                <a:latin typeface="BIZ UDPゴシック" panose="020B0400000000000000" pitchFamily="50" charset="-128"/>
                <a:ea typeface="BIZ UDPゴシック" panose="020B0400000000000000" pitchFamily="50" charset="-128"/>
              </a:rPr>
              <a:t>6</a:t>
            </a:r>
            <a:r>
              <a:rPr lang="ja-JP" altLang="en-US" sz="1100" b="1" dirty="0">
                <a:latin typeface="BIZ UDPゴシック" panose="020B0400000000000000" pitchFamily="50" charset="-128"/>
                <a:ea typeface="BIZ UDPゴシック" panose="020B0400000000000000" pitchFamily="50" charset="-128"/>
              </a:rPr>
              <a:t>社</a:t>
            </a:r>
            <a:endParaRPr lang="en-US" altLang="ja-JP" sz="1100" b="1" dirty="0" smtClean="0">
              <a:latin typeface="BIZ UDPゴシック" panose="020B0400000000000000" pitchFamily="50" charset="-128"/>
              <a:ea typeface="BIZ UDPゴシック" panose="020B0400000000000000" pitchFamily="50" charset="-128"/>
            </a:endParaRPr>
          </a:p>
        </p:txBody>
      </p:sp>
      <p:sp>
        <p:nvSpPr>
          <p:cNvPr id="79" name="テキスト ボックス 78">
            <a:extLst>
              <a:ext uri="{FF2B5EF4-FFF2-40B4-BE49-F238E27FC236}">
                <a16:creationId xmlns:a16="http://schemas.microsoft.com/office/drawing/2014/main" id="{60C3DAB6-DD13-4CFC-9E32-E4E5F86AAD51}"/>
              </a:ext>
            </a:extLst>
          </p:cNvPr>
          <p:cNvSpPr txBox="1"/>
          <p:nvPr/>
        </p:nvSpPr>
        <p:spPr>
          <a:xfrm>
            <a:off x="621978" y="1736758"/>
            <a:ext cx="347818" cy="894824"/>
          </a:xfrm>
          <a:prstGeom prst="rect">
            <a:avLst/>
          </a:prstGeom>
          <a:noFill/>
        </p:spPr>
        <p:txBody>
          <a:bodyPr wrap="square" lIns="0" rIns="0" rtlCol="0">
            <a:noAutofit/>
          </a:bodyPr>
          <a:lstStyle/>
          <a:p>
            <a:pPr lvl="0" algn="ctr">
              <a:lnSpc>
                <a:spcPts val="2200"/>
              </a:lnSpc>
              <a:defRPr/>
            </a:pPr>
            <a:r>
              <a:rPr lang="ja-JP" altLang="en-US" sz="1200" b="1" dirty="0" smtClean="0">
                <a:latin typeface="BIZ UDPゴシック" panose="020B0400000000000000" pitchFamily="50" charset="-128"/>
                <a:ea typeface="BIZ UDPゴシック" panose="020B0400000000000000" pitchFamily="50" charset="-128"/>
              </a:rPr>
              <a:t>見</a:t>
            </a:r>
            <a:endParaRPr lang="en-US" altLang="ja-JP" sz="1200" b="1" dirty="0" smtClean="0">
              <a:latin typeface="BIZ UDPゴシック" panose="020B0400000000000000" pitchFamily="50" charset="-128"/>
              <a:ea typeface="BIZ UDPゴシック" panose="020B0400000000000000" pitchFamily="50" charset="-128"/>
            </a:endParaRPr>
          </a:p>
          <a:p>
            <a:pPr lvl="0" algn="ctr">
              <a:lnSpc>
                <a:spcPts val="2200"/>
              </a:lnSpc>
              <a:defRPr/>
            </a:pPr>
            <a:r>
              <a:rPr lang="ja-JP" altLang="en-US" sz="1200" b="1" dirty="0" smtClean="0">
                <a:latin typeface="BIZ UDPゴシック" panose="020B0400000000000000" pitchFamily="50" charset="-128"/>
                <a:ea typeface="BIZ UDPゴシック" panose="020B0400000000000000" pitchFamily="50" charset="-128"/>
              </a:rPr>
              <a:t>診</a:t>
            </a:r>
            <a:endParaRPr lang="en-US" altLang="ja-JP" sz="1200" b="1" dirty="0" smtClean="0">
              <a:latin typeface="BIZ UDPゴシック" panose="020B0400000000000000" pitchFamily="50" charset="-128"/>
              <a:ea typeface="BIZ UDPゴシック" panose="020B0400000000000000" pitchFamily="50" charset="-128"/>
            </a:endParaRPr>
          </a:p>
          <a:p>
            <a:pPr lvl="0" algn="ctr">
              <a:lnSpc>
                <a:spcPts val="2200"/>
              </a:lnSpc>
              <a:defRPr/>
            </a:pPr>
            <a:r>
              <a:rPr lang="ja-JP" altLang="en-US" sz="1200" b="1" dirty="0">
                <a:latin typeface="BIZ UDPゴシック" panose="020B0400000000000000" pitchFamily="50" charset="-128"/>
                <a:ea typeface="BIZ UDPゴシック" panose="020B0400000000000000" pitchFamily="50" charset="-128"/>
              </a:rPr>
              <a:t>改</a:t>
            </a:r>
            <a:endParaRPr lang="en-US" altLang="ja-JP" sz="1200" b="1" dirty="0">
              <a:latin typeface="BIZ UDPゴシック" panose="020B0400000000000000" pitchFamily="50" charset="-128"/>
              <a:ea typeface="BIZ UDPゴシック" panose="020B0400000000000000" pitchFamily="50" charset="-128"/>
            </a:endParaRPr>
          </a:p>
        </p:txBody>
      </p:sp>
      <p:sp>
        <p:nvSpPr>
          <p:cNvPr id="80" name="テキスト ボックス 79">
            <a:extLst>
              <a:ext uri="{FF2B5EF4-FFF2-40B4-BE49-F238E27FC236}">
                <a16:creationId xmlns:a16="http://schemas.microsoft.com/office/drawing/2014/main" id="{60C3DAB6-DD13-4CFC-9E32-E4E5F86AAD51}"/>
              </a:ext>
            </a:extLst>
          </p:cNvPr>
          <p:cNvSpPr txBox="1"/>
          <p:nvPr/>
        </p:nvSpPr>
        <p:spPr>
          <a:xfrm>
            <a:off x="621978" y="2518966"/>
            <a:ext cx="347818" cy="1891434"/>
          </a:xfrm>
          <a:prstGeom prst="rect">
            <a:avLst/>
          </a:prstGeom>
          <a:noFill/>
        </p:spPr>
        <p:txBody>
          <a:bodyPr wrap="square" lIns="0" rIns="0" rtlCol="0">
            <a:noAutofit/>
          </a:bodyPr>
          <a:lstStyle/>
          <a:p>
            <a:pPr lvl="0" algn="ctr">
              <a:lnSpc>
                <a:spcPts val="4200"/>
              </a:lnSpc>
              <a:defRPr/>
            </a:pPr>
            <a:r>
              <a:rPr lang="ja-JP" altLang="en-US" sz="1200" b="1" dirty="0" smtClean="0">
                <a:latin typeface="BIZ UDPゴシック" panose="020B0400000000000000" pitchFamily="50" charset="-128"/>
                <a:ea typeface="BIZ UDPゴシック" panose="020B0400000000000000" pitchFamily="50" charset="-128"/>
              </a:rPr>
              <a:t>見</a:t>
            </a:r>
            <a:endParaRPr lang="en-US" altLang="ja-JP" sz="1200" b="1" dirty="0" smtClean="0">
              <a:latin typeface="BIZ UDPゴシック" panose="020B0400000000000000" pitchFamily="50" charset="-128"/>
              <a:ea typeface="BIZ UDPゴシック" panose="020B0400000000000000" pitchFamily="50" charset="-128"/>
            </a:endParaRPr>
          </a:p>
          <a:p>
            <a:pPr lvl="0" algn="ctr">
              <a:lnSpc>
                <a:spcPts val="5400"/>
              </a:lnSpc>
              <a:defRPr/>
            </a:pPr>
            <a:r>
              <a:rPr lang="ja-JP" altLang="en-US" sz="1200" b="1" dirty="0" smtClean="0">
                <a:latin typeface="BIZ UDPゴシック" panose="020B0400000000000000" pitchFamily="50" charset="-128"/>
                <a:ea typeface="BIZ UDPゴシック" panose="020B0400000000000000" pitchFamily="50" charset="-128"/>
              </a:rPr>
              <a:t>診</a:t>
            </a:r>
            <a:endParaRPr lang="en-US" altLang="ja-JP" sz="1200" b="1" dirty="0" smtClean="0">
              <a:latin typeface="BIZ UDPゴシック" panose="020B0400000000000000" pitchFamily="50" charset="-128"/>
              <a:ea typeface="BIZ UDPゴシック" panose="020B0400000000000000" pitchFamily="50" charset="-128"/>
            </a:endParaRPr>
          </a:p>
          <a:p>
            <a:pPr lvl="0" algn="ctr">
              <a:lnSpc>
                <a:spcPts val="4200"/>
              </a:lnSpc>
              <a:defRPr/>
            </a:pPr>
            <a:r>
              <a:rPr lang="ja-JP" altLang="en-US" sz="1200" b="1" dirty="0">
                <a:latin typeface="BIZ UDPゴシック" panose="020B0400000000000000" pitchFamily="50" charset="-128"/>
                <a:ea typeface="BIZ UDPゴシック" panose="020B0400000000000000" pitchFamily="50" charset="-128"/>
              </a:rPr>
              <a:t>改</a:t>
            </a:r>
            <a:endParaRPr lang="en-US" altLang="ja-JP" sz="1200" b="1" dirty="0">
              <a:latin typeface="BIZ UDPゴシック" panose="020B0400000000000000" pitchFamily="50" charset="-128"/>
              <a:ea typeface="BIZ UDPゴシック" panose="020B0400000000000000" pitchFamily="50" charset="-128"/>
            </a:endParaRPr>
          </a:p>
        </p:txBody>
      </p:sp>
      <p:sp>
        <p:nvSpPr>
          <p:cNvPr id="85" name="テキスト ボックス 84">
            <a:extLst>
              <a:ext uri="{FF2B5EF4-FFF2-40B4-BE49-F238E27FC236}">
                <a16:creationId xmlns:a16="http://schemas.microsoft.com/office/drawing/2014/main" id="{60C3DAB6-DD13-4CFC-9E32-E4E5F86AAD51}"/>
              </a:ext>
            </a:extLst>
          </p:cNvPr>
          <p:cNvSpPr txBox="1"/>
          <p:nvPr/>
        </p:nvSpPr>
        <p:spPr>
          <a:xfrm>
            <a:off x="636279" y="4399413"/>
            <a:ext cx="347818" cy="1074433"/>
          </a:xfrm>
          <a:prstGeom prst="rect">
            <a:avLst/>
          </a:prstGeom>
          <a:noFill/>
        </p:spPr>
        <p:txBody>
          <a:bodyPr wrap="square" lIns="0" rIns="0" rtlCol="0">
            <a:noAutofit/>
          </a:bodyPr>
          <a:lstStyle/>
          <a:p>
            <a:pPr lvl="0" algn="ctr">
              <a:lnSpc>
                <a:spcPts val="2400"/>
              </a:lnSpc>
              <a:defRPr/>
            </a:pPr>
            <a:r>
              <a:rPr lang="ja-JP" altLang="en-US" sz="1200" b="1" dirty="0" smtClean="0">
                <a:latin typeface="BIZ UDPゴシック" panose="020B0400000000000000" pitchFamily="50" charset="-128"/>
                <a:ea typeface="BIZ UDPゴシック" panose="020B0400000000000000" pitchFamily="50" charset="-128"/>
              </a:rPr>
              <a:t>見</a:t>
            </a:r>
            <a:endParaRPr lang="en-US" altLang="ja-JP" sz="1200" b="1" dirty="0" smtClean="0">
              <a:latin typeface="BIZ UDPゴシック" panose="020B0400000000000000" pitchFamily="50" charset="-128"/>
              <a:ea typeface="BIZ UDPゴシック" panose="020B0400000000000000" pitchFamily="50" charset="-128"/>
            </a:endParaRPr>
          </a:p>
          <a:p>
            <a:pPr lvl="0" algn="ctr">
              <a:lnSpc>
                <a:spcPts val="2800"/>
              </a:lnSpc>
              <a:defRPr/>
            </a:pPr>
            <a:r>
              <a:rPr lang="ja-JP" altLang="en-US" sz="1200" b="1" dirty="0" smtClean="0">
                <a:latin typeface="BIZ UDPゴシック" panose="020B0400000000000000" pitchFamily="50" charset="-128"/>
                <a:ea typeface="BIZ UDPゴシック" panose="020B0400000000000000" pitchFamily="50" charset="-128"/>
              </a:rPr>
              <a:t>診</a:t>
            </a:r>
            <a:endParaRPr lang="en-US" altLang="ja-JP" sz="1200" b="1" dirty="0" smtClean="0">
              <a:latin typeface="BIZ UDPゴシック" panose="020B0400000000000000" pitchFamily="50" charset="-128"/>
              <a:ea typeface="BIZ UDPゴシック" panose="020B0400000000000000" pitchFamily="50" charset="-128"/>
            </a:endParaRPr>
          </a:p>
          <a:p>
            <a:pPr lvl="0" algn="ctr">
              <a:lnSpc>
                <a:spcPts val="3000"/>
              </a:lnSpc>
              <a:defRPr/>
            </a:pPr>
            <a:r>
              <a:rPr lang="ja-JP" altLang="en-US" sz="1200" b="1" dirty="0" smtClean="0">
                <a:latin typeface="BIZ UDPゴシック" panose="020B0400000000000000" pitchFamily="50" charset="-128"/>
                <a:ea typeface="BIZ UDPゴシック" panose="020B0400000000000000" pitchFamily="50" charset="-128"/>
              </a:rPr>
              <a:t>改</a:t>
            </a:r>
            <a:endParaRPr lang="en-US" altLang="ja-JP" sz="1200" b="1" dirty="0">
              <a:latin typeface="BIZ UDPゴシック" panose="020B0400000000000000" pitchFamily="50" charset="-128"/>
              <a:ea typeface="BIZ UDPゴシック" panose="020B0400000000000000" pitchFamily="50" charset="-128"/>
            </a:endParaRPr>
          </a:p>
        </p:txBody>
      </p:sp>
      <p:sp>
        <p:nvSpPr>
          <p:cNvPr id="73" name="テキスト ボックス 72">
            <a:extLst>
              <a:ext uri="{FF2B5EF4-FFF2-40B4-BE49-F238E27FC236}">
                <a16:creationId xmlns:a16="http://schemas.microsoft.com/office/drawing/2014/main" id="{60C3DAB6-DD13-4CFC-9E32-E4E5F86AAD51}"/>
              </a:ext>
            </a:extLst>
          </p:cNvPr>
          <p:cNvSpPr txBox="1"/>
          <p:nvPr/>
        </p:nvSpPr>
        <p:spPr>
          <a:xfrm>
            <a:off x="969796" y="3298470"/>
            <a:ext cx="8017072" cy="458539"/>
          </a:xfrm>
          <a:prstGeom prst="rightArrow">
            <a:avLst/>
          </a:prstGeom>
          <a:solidFill>
            <a:srgbClr val="DC0032"/>
          </a:solidFill>
          <a:ln>
            <a:noFill/>
          </a:ln>
        </p:spPr>
        <p:txBody>
          <a:bodyPr wrap="square" rtlCol="0">
            <a:spAutoFit/>
          </a:bodyPr>
          <a:lstStyle/>
          <a:p>
            <a:pPr lvl="0">
              <a:defRPr/>
            </a:pP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環境マネ</a:t>
            </a:r>
            <a:r>
              <a:rPr lang="ja-JP" altLang="en-US" sz="900" b="1" dirty="0" err="1" smtClean="0">
                <a:solidFill>
                  <a:schemeClr val="bg1"/>
                </a:solidFill>
                <a:latin typeface="BIZ UDPゴシック" panose="020B0400000000000000" pitchFamily="50" charset="-128"/>
                <a:ea typeface="BIZ UDPゴシック" panose="020B0400000000000000" pitchFamily="50" charset="-128"/>
              </a:rPr>
              <a:t>ー</a:t>
            </a:r>
            <a:r>
              <a:rPr lang="ja-JP" altLang="en-US" sz="900" b="1" dirty="0" smtClean="0">
                <a:solidFill>
                  <a:schemeClr val="bg1"/>
                </a:solidFill>
                <a:latin typeface="BIZ UDPゴシック" panose="020B0400000000000000" pitchFamily="50" charset="-128"/>
                <a:ea typeface="BIZ UDPゴシック" panose="020B0400000000000000" pitchFamily="50" charset="-128"/>
              </a:rPr>
              <a:t>ジメント</a:t>
            </a:r>
            <a:r>
              <a:rPr lang="en-US" altLang="ja-JP" sz="900" b="1" dirty="0" smtClean="0">
                <a:solidFill>
                  <a:schemeClr val="bg1"/>
                </a:solidFill>
                <a:latin typeface="BIZ UDPゴシック" panose="020B0400000000000000" pitchFamily="50" charset="-128"/>
                <a:ea typeface="BIZ UDPゴシック" panose="020B0400000000000000" pitchFamily="50" charset="-128"/>
              </a:rPr>
              <a:t>26</a:t>
            </a:r>
            <a:r>
              <a:rPr lang="ja-JP" altLang="en-US" sz="900" b="1" dirty="0" smtClean="0">
                <a:solidFill>
                  <a:schemeClr val="bg1"/>
                </a:solidFill>
                <a:latin typeface="BIZ UDPゴシック" panose="020B0400000000000000" pitchFamily="50" charset="-128"/>
                <a:ea typeface="BIZ UDPゴシック" panose="020B0400000000000000" pitchFamily="50" charset="-128"/>
              </a:rPr>
              <a:t>社→</a:t>
            </a: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新</a:t>
            </a:r>
            <a:r>
              <a:rPr kumimoji="1" lang="en-US" altLang="ja-JP"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PEF</a:t>
            </a: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対象</a:t>
            </a:r>
            <a:r>
              <a:rPr kumimoji="1" lang="en-US" altLang="ja-JP"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22</a:t>
            </a: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社　　　対象外の</a:t>
            </a:r>
            <a:r>
              <a:rPr kumimoji="1" lang="en-US" altLang="ja-JP"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4</a:t>
            </a: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社はどうする？　ウェーブ・リマニ等　　　　経営Ｇ</a:t>
            </a:r>
            <a:r>
              <a:rPr kumimoji="1" lang="en-US" altLang="ja-JP"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32</a:t>
            </a: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社と捉えると　対象外</a:t>
            </a:r>
            <a:r>
              <a:rPr kumimoji="1" lang="en-US" altLang="ja-JP"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10</a:t>
            </a: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社どうする？</a:t>
            </a:r>
            <a:endParaRPr kumimoji="1" lang="ja-JP" altLang="en-US" sz="9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958877" y="3891621"/>
            <a:ext cx="8017072" cy="458539"/>
          </a:xfrm>
          <a:prstGeom prst="rightArrow">
            <a:avLst/>
          </a:prstGeom>
          <a:solidFill>
            <a:srgbClr val="DC0032"/>
          </a:solidFill>
          <a:ln>
            <a:noFill/>
          </a:ln>
        </p:spPr>
        <p:txBody>
          <a:bodyPr wrap="square" rtlCol="0">
            <a:spAutoFit/>
          </a:bodyPr>
          <a:lstStyle/>
          <a:p>
            <a:pPr lvl="0">
              <a:defRPr/>
            </a:pP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個別提案で展開する？　　ＥＭＳがあるところだけ提案する？→その後の拡大のスピード感は？</a:t>
            </a:r>
            <a:endParaRPr kumimoji="1" lang="ja-JP" altLang="en-US" sz="9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sp>
        <p:nvSpPr>
          <p:cNvPr id="88" name="テキスト ボックス 87">
            <a:extLst>
              <a:ext uri="{FF2B5EF4-FFF2-40B4-BE49-F238E27FC236}">
                <a16:creationId xmlns:a16="http://schemas.microsoft.com/office/drawing/2014/main" id="{60C3DAB6-DD13-4CFC-9E32-E4E5F86AAD51}"/>
              </a:ext>
            </a:extLst>
          </p:cNvPr>
          <p:cNvSpPr txBox="1"/>
          <p:nvPr/>
        </p:nvSpPr>
        <p:spPr>
          <a:xfrm>
            <a:off x="958877" y="2680388"/>
            <a:ext cx="8017072" cy="458539"/>
          </a:xfrm>
          <a:prstGeom prst="rightArrow">
            <a:avLst/>
          </a:prstGeom>
          <a:solidFill>
            <a:srgbClr val="DC0032"/>
          </a:solidFill>
          <a:ln>
            <a:noFill/>
          </a:ln>
        </p:spPr>
        <p:txBody>
          <a:bodyPr wrap="square" rtlCol="0">
            <a:spAutoFit/>
          </a:bodyPr>
          <a:lstStyle/>
          <a:p>
            <a:pPr lvl="0">
              <a:defRPr/>
            </a:pP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どんな計測仕様で展開する？→その後の拡大のスピード感は？</a:t>
            </a:r>
            <a:endParaRPr kumimoji="1" lang="ja-JP" altLang="en-US" sz="9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sp>
        <p:nvSpPr>
          <p:cNvPr id="89" name="テキスト ボックス 88">
            <a:extLst>
              <a:ext uri="{FF2B5EF4-FFF2-40B4-BE49-F238E27FC236}">
                <a16:creationId xmlns:a16="http://schemas.microsoft.com/office/drawing/2014/main" id="{60C3DAB6-DD13-4CFC-9E32-E4E5F86AAD51}"/>
              </a:ext>
            </a:extLst>
          </p:cNvPr>
          <p:cNvSpPr txBox="1"/>
          <p:nvPr/>
        </p:nvSpPr>
        <p:spPr>
          <a:xfrm>
            <a:off x="958877" y="1981596"/>
            <a:ext cx="8017072" cy="458539"/>
          </a:xfrm>
          <a:prstGeom prst="rightArrow">
            <a:avLst/>
          </a:prstGeom>
          <a:solidFill>
            <a:srgbClr val="DC0032"/>
          </a:solidFill>
          <a:ln>
            <a:noFill/>
          </a:ln>
        </p:spPr>
        <p:txBody>
          <a:bodyPr wrap="square" rtlCol="0">
            <a:spAutoFit/>
          </a:bodyPr>
          <a:lstStyle/>
          <a:p>
            <a:pPr lvl="0">
              <a:defRPr/>
            </a:pP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どんな方法で分析をやっていく？→その後の拡大のスピード感は？</a:t>
            </a:r>
            <a:endParaRPr kumimoji="1" lang="ja-JP" altLang="en-US" sz="9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sp>
        <p:nvSpPr>
          <p:cNvPr id="92" name="テキスト ボックス 91">
            <a:extLst>
              <a:ext uri="{FF2B5EF4-FFF2-40B4-BE49-F238E27FC236}">
                <a16:creationId xmlns:a16="http://schemas.microsoft.com/office/drawing/2014/main" id="{60C3DAB6-DD13-4CFC-9E32-E4E5F86AAD51}"/>
              </a:ext>
            </a:extLst>
          </p:cNvPr>
          <p:cNvSpPr txBox="1"/>
          <p:nvPr/>
        </p:nvSpPr>
        <p:spPr>
          <a:xfrm>
            <a:off x="972324" y="2276851"/>
            <a:ext cx="8017072" cy="458539"/>
          </a:xfrm>
          <a:prstGeom prst="rightArrow">
            <a:avLst/>
          </a:prstGeom>
          <a:solidFill>
            <a:srgbClr val="DC0032"/>
          </a:solidFill>
          <a:ln>
            <a:noFill/>
          </a:ln>
        </p:spPr>
        <p:txBody>
          <a:bodyPr wrap="square" rtlCol="0">
            <a:spAutoFit/>
          </a:bodyPr>
          <a:lstStyle/>
          <a:p>
            <a:pPr lvl="0">
              <a:defRPr/>
            </a:pP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ニーズを考えたときに　やるべき事・やれる事を増やすにはどうする？</a:t>
            </a:r>
            <a:endParaRPr kumimoji="1" lang="ja-JP" altLang="en-US" sz="9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sp>
        <p:nvSpPr>
          <p:cNvPr id="93" name="テキスト ボックス 92">
            <a:extLst>
              <a:ext uri="{FF2B5EF4-FFF2-40B4-BE49-F238E27FC236}">
                <a16:creationId xmlns:a16="http://schemas.microsoft.com/office/drawing/2014/main" id="{60C3DAB6-DD13-4CFC-9E32-E4E5F86AAD51}"/>
              </a:ext>
            </a:extLst>
          </p:cNvPr>
          <p:cNvSpPr txBox="1"/>
          <p:nvPr/>
        </p:nvSpPr>
        <p:spPr>
          <a:xfrm>
            <a:off x="5032045" y="4347890"/>
            <a:ext cx="3954823" cy="458539"/>
          </a:xfrm>
          <a:prstGeom prst="rightArrow">
            <a:avLst/>
          </a:prstGeom>
          <a:solidFill>
            <a:srgbClr val="DC0032"/>
          </a:solidFill>
          <a:ln>
            <a:noFill/>
          </a:ln>
        </p:spPr>
        <p:txBody>
          <a:bodyPr wrap="square" rtlCol="0">
            <a:spAutoFit/>
          </a:bodyPr>
          <a:lstStyle/>
          <a:p>
            <a:pPr lvl="0">
              <a:defRPr/>
            </a:pP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どんな計測仕様で展開する？→その後の拡大のスピード感は？</a:t>
            </a:r>
            <a:endParaRPr kumimoji="1" lang="ja-JP" altLang="en-US" sz="9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sp>
        <p:nvSpPr>
          <p:cNvPr id="99" name="テキスト ボックス 98">
            <a:extLst>
              <a:ext uri="{FF2B5EF4-FFF2-40B4-BE49-F238E27FC236}">
                <a16:creationId xmlns:a16="http://schemas.microsoft.com/office/drawing/2014/main" id="{60C3DAB6-DD13-4CFC-9E32-E4E5F86AAD51}"/>
              </a:ext>
            </a:extLst>
          </p:cNvPr>
          <p:cNvSpPr txBox="1"/>
          <p:nvPr/>
        </p:nvSpPr>
        <p:spPr>
          <a:xfrm>
            <a:off x="5032045" y="4724065"/>
            <a:ext cx="3954823" cy="458539"/>
          </a:xfrm>
          <a:prstGeom prst="rightArrow">
            <a:avLst/>
          </a:prstGeom>
          <a:solidFill>
            <a:srgbClr val="DC0032"/>
          </a:solidFill>
          <a:ln>
            <a:noFill/>
          </a:ln>
        </p:spPr>
        <p:txBody>
          <a:bodyPr wrap="square" rtlCol="0">
            <a:spAutoFit/>
          </a:bodyPr>
          <a:lstStyle/>
          <a:p>
            <a:pPr lvl="0">
              <a:defRPr/>
            </a:pP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新</a:t>
            </a:r>
            <a:r>
              <a:rPr kumimoji="1" lang="en-US" altLang="ja-JP"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PEF</a:t>
            </a: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a:t>
            </a:r>
            <a:r>
              <a:rPr kumimoji="1" lang="en-US" altLang="ja-JP"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FS</a:t>
            </a: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診断？で展開する？</a:t>
            </a:r>
            <a:endParaRPr kumimoji="1" lang="ja-JP" altLang="en-US" sz="9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sp>
        <p:nvSpPr>
          <p:cNvPr id="101" name="テキスト ボックス 100">
            <a:extLst>
              <a:ext uri="{FF2B5EF4-FFF2-40B4-BE49-F238E27FC236}">
                <a16:creationId xmlns:a16="http://schemas.microsoft.com/office/drawing/2014/main" id="{60C3DAB6-DD13-4CFC-9E32-E4E5F86AAD51}"/>
              </a:ext>
            </a:extLst>
          </p:cNvPr>
          <p:cNvSpPr txBox="1"/>
          <p:nvPr/>
        </p:nvSpPr>
        <p:spPr>
          <a:xfrm>
            <a:off x="5032045" y="5086297"/>
            <a:ext cx="3954823" cy="458539"/>
          </a:xfrm>
          <a:prstGeom prst="rightArrow">
            <a:avLst/>
          </a:prstGeom>
          <a:solidFill>
            <a:srgbClr val="DC0032"/>
          </a:solidFill>
          <a:ln>
            <a:noFill/>
          </a:ln>
        </p:spPr>
        <p:txBody>
          <a:bodyPr wrap="square" rtlCol="0">
            <a:spAutoFit/>
          </a:bodyPr>
          <a:lstStyle/>
          <a:p>
            <a:pPr lvl="0">
              <a:defRPr/>
            </a:pPr>
            <a:r>
              <a:rPr kumimoji="1" lang="ja-JP" altLang="en-US" sz="9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改善工事ができるアイテムの目線で診断して提案→改善工事する？</a:t>
            </a:r>
            <a:endParaRPr kumimoji="1" lang="ja-JP" altLang="en-US" sz="9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376062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a:t>
            </a:r>
            <a:r>
              <a:rPr lang="ja-JP" altLang="en-US" dirty="0" smtClean="0">
                <a:latin typeface="BIZ UDPゴシック" panose="020B0400000000000000" pitchFamily="50" charset="-128"/>
                <a:ea typeface="BIZ UDPゴシック" panose="020B0400000000000000" pitchFamily="50" charset="-128"/>
              </a:rPr>
              <a:t>、施設シェアードサービス提供の仕組み②</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ソリューション～シェアードサービスを 提供する ＦａａＳ構築 を 立案して </a:t>
            </a:r>
            <a:r>
              <a:rPr kumimoji="1" lang="en-US" altLang="ja-JP"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FSPF</a:t>
            </a:r>
            <a:r>
              <a:rPr kumimoji="1" lang="ja-JP" altLang="en-US" sz="16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cs typeface="+mn-cs"/>
              </a:rPr>
              <a:t>構想を具現化</a:t>
            </a: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352469" y="1004871"/>
            <a:ext cx="15279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変</a:t>
            </a:r>
            <a:r>
              <a:rPr lang="ja-JP" altLang="en-US"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わるとこ</a:t>
            </a:r>
            <a:r>
              <a:rPr lang="ja-JP" altLang="en-US"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ろ</a:t>
            </a:r>
            <a:endPar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35" name="テキスト ボックス 34"/>
          <p:cNvSpPr txBox="1"/>
          <p:nvPr/>
        </p:nvSpPr>
        <p:spPr>
          <a:xfrm>
            <a:off x="6701226" y="859227"/>
            <a:ext cx="2337897" cy="207749"/>
          </a:xfrm>
          <a:prstGeom prst="rect">
            <a:avLst/>
          </a:prstGeom>
          <a:noFill/>
        </p:spPr>
        <p:txBody>
          <a:bodyPr vert="horz" wrap="square" rtlCol="0">
            <a:sp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1" lang="en-US" altLang="ja-JP"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en-US" altLang="ja-JP" sz="1000" b="1" i="0" u="none" strike="noStrike" kern="0" cap="none" spc="0" normalizeH="0" baseline="0" noProof="0" dirty="0" err="1"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FaaS</a:t>
            </a:r>
            <a:r>
              <a:rPr kumimoji="1" lang="en-US" altLang="ja-JP"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 </a:t>
            </a:r>
            <a:r>
              <a:rPr kumimoji="1" lang="en-US" altLang="ja-JP" sz="1000" b="1" i="0" u="sng"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t>
            </a:r>
            <a:r>
              <a:rPr kumimoji="1" lang="en-US" altLang="ja-JP"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acility</a:t>
            </a:r>
            <a:r>
              <a:rPr kumimoji="1" lang="ja-JP" altLang="en-US"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1000" b="1" i="0" u="sng"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a:t>
            </a:r>
            <a:r>
              <a:rPr kumimoji="1" lang="ja-JP" altLang="en-US"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ｓ </a:t>
            </a:r>
            <a:r>
              <a:rPr kumimoji="1" lang="en-US" altLang="ja-JP" sz="1000" b="1" i="0" u="sng"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a:t>
            </a:r>
            <a:r>
              <a:rPr kumimoji="1" lang="ja-JP" altLang="en-US"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1000" b="1" i="0" u="sng"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S</a:t>
            </a:r>
            <a:r>
              <a:rPr kumimoji="1" lang="en-US" altLang="ja-JP" sz="10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ervice</a:t>
            </a:r>
            <a:endParaRPr kumimoji="1" lang="ja-JP" altLang="en-US" sz="1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8744" y="-1634711"/>
            <a:ext cx="5568982" cy="9919749"/>
          </a:xfrm>
          <a:prstGeom prst="rect">
            <a:avLst/>
          </a:prstGeom>
        </p:spPr>
      </p:pic>
      <p:sp>
        <p:nvSpPr>
          <p:cNvPr id="62" name="正方形/長方形 61"/>
          <p:cNvSpPr/>
          <p:nvPr/>
        </p:nvSpPr>
        <p:spPr>
          <a:xfrm>
            <a:off x="4727518" y="1429762"/>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テキスト ボックス 76"/>
          <p:cNvSpPr txBox="1"/>
          <p:nvPr/>
        </p:nvSpPr>
        <p:spPr>
          <a:xfrm>
            <a:off x="4781597" y="1046082"/>
            <a:ext cx="39155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情報システムの活用 → </a:t>
            </a:r>
            <a:r>
              <a:rPr kumimoji="1" lang="en-US" altLang="ja-JP" sz="1800" b="1" i="0" u="none" strike="noStrike" kern="0" cap="none" spc="0" normalizeH="0" baseline="0" noProof="0" dirty="0" err="1"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FaaS</a:t>
            </a:r>
            <a:endParaRPr kumimoji="1" lang="ja-JP" altLang="en-US" sz="18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80" name="図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96" y="1783058"/>
            <a:ext cx="1065158" cy="776758"/>
          </a:xfrm>
          <a:prstGeom prst="rect">
            <a:avLst/>
          </a:prstGeom>
        </p:spPr>
      </p:pic>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156" y="1944813"/>
            <a:ext cx="842589" cy="614451"/>
          </a:xfrm>
          <a:prstGeom prst="rect">
            <a:avLst/>
          </a:prstGeom>
        </p:spPr>
      </p:pic>
      <p:pic>
        <p:nvPicPr>
          <p:cNvPr id="82" name="図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6005" y="1944813"/>
            <a:ext cx="842589" cy="614451"/>
          </a:xfrm>
          <a:prstGeom prst="rect">
            <a:avLst/>
          </a:prstGeom>
        </p:spPr>
      </p:pic>
      <p:sp>
        <p:nvSpPr>
          <p:cNvPr id="83" name="テキスト ボックス 82"/>
          <p:cNvSpPr txBox="1"/>
          <p:nvPr/>
        </p:nvSpPr>
        <p:spPr>
          <a:xfrm>
            <a:off x="4819535" y="1527882"/>
            <a:ext cx="14257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16" name="直線コネクタ 15"/>
          <p:cNvCxnSpPr/>
          <p:nvPr/>
        </p:nvCxnSpPr>
        <p:spPr>
          <a:xfrm>
            <a:off x="4819535" y="2657909"/>
            <a:ext cx="39520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60C3DAB6-DD13-4CFC-9E32-E4E5F86AAD51}"/>
              </a:ext>
            </a:extLst>
          </p:cNvPr>
          <p:cNvSpPr txBox="1"/>
          <p:nvPr/>
        </p:nvSpPr>
        <p:spPr>
          <a:xfrm>
            <a:off x="4923593" y="2759402"/>
            <a:ext cx="1796217" cy="261610"/>
          </a:xfrm>
          <a:prstGeom prst="rect">
            <a:avLst/>
          </a:prstGeom>
          <a:solidFill>
            <a:schemeClr val="bg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ローカルシステム </a:t>
            </a:r>
            <a:r>
              <a:rPr kumimoji="1" lang="en-US" altLang="ja-JP" sz="11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etc.</a:t>
            </a:r>
            <a:endParaRPr kumimoji="1" lang="ja-JP" altLang="en-US"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二等辺三角形 16"/>
          <p:cNvSpPr/>
          <p:nvPr/>
        </p:nvSpPr>
        <p:spPr>
          <a:xfrm flipV="1">
            <a:off x="5501164" y="3081510"/>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4923593" y="3493656"/>
            <a:ext cx="3756453" cy="594640"/>
          </a:xfrm>
          <a:prstGeom prst="rect">
            <a:avLst/>
          </a:prstGeom>
          <a:solidFill>
            <a:srgbClr val="DC003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プラットフォーム</a:t>
            </a:r>
            <a:endParaRPr kumimoji="1" lang="en-US" altLang="ja-JP" sz="16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データの収集・蓄積→分析・加工→最適ソリューション</a:t>
            </a:r>
            <a:endParaRPr kumimoji="1" lang="ja-JP" altLang="en-US" sz="1100" b="1"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7" name="テキスト ボックス 86"/>
          <p:cNvSpPr txBox="1"/>
          <p:nvPr/>
        </p:nvSpPr>
        <p:spPr>
          <a:xfrm>
            <a:off x="5338042" y="3252859"/>
            <a:ext cx="108137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Input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8" name="二等辺三角形 87"/>
          <p:cNvSpPr/>
          <p:nvPr/>
        </p:nvSpPr>
        <p:spPr>
          <a:xfrm>
            <a:off x="7093526" y="2914612"/>
            <a:ext cx="1091164" cy="48608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89" name="テキスト ボックス 88"/>
          <p:cNvSpPr txBox="1"/>
          <p:nvPr/>
        </p:nvSpPr>
        <p:spPr>
          <a:xfrm>
            <a:off x="7029223" y="2661474"/>
            <a:ext cx="116412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a:t>
            </a: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Out</a:t>
            </a: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0" name="テキスト ボックス 89"/>
          <p:cNvSpPr txBox="1"/>
          <p:nvPr/>
        </p:nvSpPr>
        <p:spPr>
          <a:xfrm>
            <a:off x="6690575" y="2957601"/>
            <a:ext cx="2006604" cy="400110"/>
          </a:xfrm>
          <a:prstGeom prst="rect">
            <a:avLst/>
          </a:prstGeom>
          <a:noFill/>
        </p:spPr>
        <p:txBody>
          <a:bodyPr wrap="square"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個々の課題に</a:t>
            </a:r>
            <a:endParaRPr kumimoji="1" lang="en-US" altLang="ja-JP" sz="11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最適なソリューションを提供</a:t>
            </a:r>
            <a:endParaRPr kumimoji="1" lang="ja-JP" altLang="en-US"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92" name="図 91"/>
          <p:cNvPicPr>
            <a:picLocks noChangeAspect="1"/>
          </p:cNvPicPr>
          <p:nvPr/>
        </p:nvPicPr>
        <p:blipFill rotWithShape="1">
          <a:blip r:embed="rId4"/>
          <a:srcRect t="78942"/>
          <a:stretch/>
        </p:blipFill>
        <p:spPr>
          <a:xfrm>
            <a:off x="6466571" y="4968929"/>
            <a:ext cx="762375" cy="591674"/>
          </a:xfrm>
          <a:prstGeom prst="rect">
            <a:avLst/>
          </a:prstGeom>
        </p:spPr>
      </p:pic>
      <p:sp>
        <p:nvSpPr>
          <p:cNvPr id="19" name="正方形/長方形 18"/>
          <p:cNvSpPr/>
          <p:nvPr/>
        </p:nvSpPr>
        <p:spPr>
          <a:xfrm>
            <a:off x="4926337" y="4625381"/>
            <a:ext cx="3756453" cy="91639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3" name="二等辺三角形 92"/>
          <p:cNvSpPr/>
          <p:nvPr/>
        </p:nvSpPr>
        <p:spPr>
          <a:xfrm>
            <a:off x="5501163" y="4329093"/>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4" name="テキスト ボックス 93"/>
          <p:cNvSpPr txBox="1"/>
          <p:nvPr/>
        </p:nvSpPr>
        <p:spPr>
          <a:xfrm>
            <a:off x="5341432" y="4077306"/>
            <a:ext cx="108137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Input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5" name="テキスト ボックス 94"/>
          <p:cNvSpPr txBox="1"/>
          <p:nvPr/>
        </p:nvSpPr>
        <p:spPr>
          <a:xfrm>
            <a:off x="4930418" y="4590994"/>
            <a:ext cx="4910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endParaRPr kumimoji="1" lang="ja-JP" altLang="en-US" sz="16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6" name="二等辺三角形 95"/>
          <p:cNvSpPr/>
          <p:nvPr/>
        </p:nvSpPr>
        <p:spPr>
          <a:xfrm flipV="1">
            <a:off x="7094990" y="4181251"/>
            <a:ext cx="1056411" cy="231293"/>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97" name="テキスト ボックス 96"/>
          <p:cNvSpPr txBox="1"/>
          <p:nvPr/>
        </p:nvSpPr>
        <p:spPr>
          <a:xfrm>
            <a:off x="7029223" y="4360658"/>
            <a:ext cx="116412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Data </a:t>
            </a:r>
            <a:r>
              <a:rPr kumimoji="1" lang="en-US" altLang="ja-JP"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Out</a:t>
            </a:r>
            <a:r>
              <a:rPr kumimoji="1" lang="en-US" altLang="ja-JP" sz="11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put</a:t>
            </a:r>
            <a:endParaRPr kumimoji="1" lang="ja-JP" altLang="en-US" sz="11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9" name="テキスト ボックス 98"/>
          <p:cNvSpPr txBox="1"/>
          <p:nvPr/>
        </p:nvSpPr>
        <p:spPr>
          <a:xfrm>
            <a:off x="6648840" y="4147844"/>
            <a:ext cx="2006604" cy="246221"/>
          </a:xfrm>
          <a:prstGeom prst="rect">
            <a:avLst/>
          </a:prstGeom>
          <a:noFill/>
        </p:spPr>
        <p:txBody>
          <a:bodyPr wrap="square" rtlCol="0">
            <a:sp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効率化、品質向上</a:t>
            </a:r>
            <a:endParaRPr kumimoji="1" lang="ja-JP" altLang="en-US" sz="11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100" name="テキスト ボックス 99"/>
          <p:cNvSpPr txBox="1"/>
          <p:nvPr/>
        </p:nvSpPr>
        <p:spPr>
          <a:xfrm>
            <a:off x="6026738" y="4632310"/>
            <a:ext cx="163460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サービス供給体制</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1" name="テキスト ボックス 100"/>
          <p:cNvSpPr txBox="1"/>
          <p:nvPr/>
        </p:nvSpPr>
        <p:spPr>
          <a:xfrm>
            <a:off x="5252903" y="5004687"/>
            <a:ext cx="123926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内製</a:t>
            </a:r>
            <a:endPar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仕入業者</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02" name="テキスト ボックス 101"/>
          <p:cNvSpPr txBox="1"/>
          <p:nvPr/>
        </p:nvSpPr>
        <p:spPr>
          <a:xfrm>
            <a:off x="7457911" y="5004687"/>
            <a:ext cx="1239268" cy="451406"/>
          </a:xfrm>
          <a:prstGeom prst="rect">
            <a:avLst/>
          </a:prstGeom>
          <a:noFill/>
        </p:spPr>
        <p:txBody>
          <a:bodyPr wrap="square" rtlCol="0">
            <a:sp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内製</a:t>
            </a:r>
            <a:endPar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4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仕入業者</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正方形/長方形 58"/>
          <p:cNvSpPr/>
          <p:nvPr/>
        </p:nvSpPr>
        <p:spPr>
          <a:xfrm>
            <a:off x="390759" y="1415414"/>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6" name="テキスト ボックス 65">
            <a:extLst>
              <a:ext uri="{FF2B5EF4-FFF2-40B4-BE49-F238E27FC236}">
                <a16:creationId xmlns:a16="http://schemas.microsoft.com/office/drawing/2014/main" id="{E1B14884-C022-4487-9EB1-88D3A93C5FD2}"/>
              </a:ext>
            </a:extLst>
          </p:cNvPr>
          <p:cNvSpPr txBox="1"/>
          <p:nvPr/>
        </p:nvSpPr>
        <p:spPr>
          <a:xfrm>
            <a:off x="9250817" y="151523"/>
            <a:ext cx="3470822" cy="246221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今まで</a:t>
            </a:r>
            <a:r>
              <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・人的リソース支援</a:t>
            </a:r>
            <a:endPar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・メーカ保全の置換え</a:t>
            </a:r>
            <a:endParaRPr lang="en-US" altLang="ja-JP"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これから</a:t>
            </a:r>
            <a:r>
              <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ja-JP" altLang="en-US"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上記に加えて</a:t>
            </a:r>
            <a:endPar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・管理代行　　 シェアードサービス</a:t>
            </a:r>
            <a:endParaRPr lang="en-US" altLang="ja-JP"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ja-JP" altLang="en-US"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自主管理強化</a:t>
            </a:r>
            <a:endPar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＊範囲：工場・郊外施設の運転保全・省エネ</a:t>
            </a:r>
            <a:endParaRPr lang="en-US" altLang="ja-JP"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予算計画～運用品質向上～コスト適正化</a:t>
            </a:r>
            <a:endParaRPr lang="en-US" altLang="ja-JP" sz="14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lang="ja-JP" altLang="en-US" sz="1400" b="1" noProof="0"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保全工事、省エネ改善</a:t>
            </a:r>
            <a:endParaRPr kumimoji="1" lang="ja-JP" altLang="en-US" sz="14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rotWithShape="1">
          <a:blip r:embed="rId5"/>
          <a:srcRect t="13168" b="21078"/>
          <a:stretch/>
        </p:blipFill>
        <p:spPr>
          <a:xfrm>
            <a:off x="1420690" y="1528773"/>
            <a:ext cx="2983687" cy="4032828"/>
          </a:xfrm>
          <a:prstGeom prst="rect">
            <a:avLst/>
          </a:prstGeom>
        </p:spPr>
      </p:pic>
      <p:pic>
        <p:nvPicPr>
          <p:cNvPr id="4" name="図 3"/>
          <p:cNvPicPr>
            <a:picLocks noChangeAspect="1"/>
          </p:cNvPicPr>
          <p:nvPr/>
        </p:nvPicPr>
        <p:blipFill rotWithShape="1">
          <a:blip r:embed="rId6"/>
          <a:srcRect t="34355" b="27988"/>
          <a:stretch/>
        </p:blipFill>
        <p:spPr>
          <a:xfrm>
            <a:off x="11586800" y="378807"/>
            <a:ext cx="5693759" cy="4407391"/>
          </a:xfrm>
          <a:prstGeom prst="rect">
            <a:avLst/>
          </a:prstGeom>
        </p:spPr>
      </p:pic>
      <p:pic>
        <p:nvPicPr>
          <p:cNvPr id="6" name="図 5"/>
          <p:cNvPicPr>
            <a:picLocks noChangeAspect="1"/>
          </p:cNvPicPr>
          <p:nvPr/>
        </p:nvPicPr>
        <p:blipFill rotWithShape="1">
          <a:blip r:embed="rId7"/>
          <a:srcRect l="76" t="24094" r="8315" b="43125"/>
          <a:stretch/>
        </p:blipFill>
        <p:spPr>
          <a:xfrm>
            <a:off x="9928205" y="2613736"/>
            <a:ext cx="3608923" cy="2654547"/>
          </a:xfrm>
          <a:prstGeom prst="rect">
            <a:avLst/>
          </a:prstGeom>
        </p:spPr>
      </p:pic>
      <p:pic>
        <p:nvPicPr>
          <p:cNvPr id="7" name="図 6"/>
          <p:cNvPicPr>
            <a:picLocks noChangeAspect="1"/>
          </p:cNvPicPr>
          <p:nvPr/>
        </p:nvPicPr>
        <p:blipFill rotWithShape="1">
          <a:blip r:embed="rId8">
            <a:extLst>
              <a:ext uri="{28A0092B-C50C-407E-A947-70E740481C1C}">
                <a14:useLocalDpi xmlns:a14="http://schemas.microsoft.com/office/drawing/2010/main" val="0"/>
              </a:ext>
            </a:extLst>
          </a:blip>
          <a:srcRect b="18170"/>
          <a:stretch/>
        </p:blipFill>
        <p:spPr>
          <a:xfrm>
            <a:off x="9566614" y="915598"/>
            <a:ext cx="3714371" cy="3575865"/>
          </a:xfrm>
          <a:prstGeom prst="rect">
            <a:avLst/>
          </a:prstGeom>
        </p:spPr>
      </p:pic>
    </p:spTree>
    <p:extLst>
      <p:ext uri="{BB962C8B-B14F-4D97-AF65-F5344CB8AC3E}">
        <p14:creationId xmlns:p14="http://schemas.microsoft.com/office/powerpoint/2010/main" val="4489031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12</a:t>
            </a:fld>
            <a:r>
              <a:rPr lang="en-US" altLang="ja-JP" smtClean="0">
                <a:ea typeface="Verdana" panose="020B0604030504040204" pitchFamily="34" charset="0"/>
              </a:rPr>
              <a:t> </a:t>
            </a:r>
            <a:endParaRPr lang="ja-JP" altLang="en-US" dirty="0"/>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smtClean="0">
                <a:latin typeface="BIZ UDPゴシック" panose="020B0400000000000000" pitchFamily="50" charset="-128"/>
                <a:ea typeface="BIZ UDPゴシック" panose="020B0400000000000000" pitchFamily="50" charset="-128"/>
              </a:rPr>
              <a:t>５、運転・保全ソリューションの例</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lvl="0">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の活躍の場を拡げ ソリューションで、</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仲間の“楽”を実現</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DN</a:t>
            </a:r>
            <a:r>
              <a:rPr lang="en-US" altLang="ja-JP" sz="1600" b="1" dirty="0">
                <a:solidFill>
                  <a:srgbClr val="000000"/>
                </a:solidFill>
                <a:latin typeface="BIZ UDPゴシック" panose="020B0400000000000000" pitchFamily="50" charset="-128"/>
                <a:ea typeface="BIZ UDPゴシック" panose="020B0400000000000000" pitchFamily="50" charset="-128"/>
              </a:rPr>
              <a:t>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個社の</a:t>
            </a:r>
            <a:r>
              <a:rPr lang="ja-JP" altLang="en-US" sz="1600" b="1" dirty="0" err="1" smtClean="0">
                <a:solidFill>
                  <a:srgbClr val="000000"/>
                </a:solidFill>
                <a:latin typeface="BIZ UDPゴシック" panose="020B0400000000000000" pitchFamily="50" charset="-128"/>
                <a:ea typeface="BIZ UDPゴシック" panose="020B0400000000000000" pitchFamily="50" charset="-128"/>
              </a:rPr>
              <a:t>お</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困りごと に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のプラットフォームを活用 ⇒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60C3DAB6-DD13-4CFC-9E32-E4E5F86AAD51}"/>
              </a:ext>
            </a:extLst>
          </p:cNvPr>
          <p:cNvSpPr txBox="1"/>
          <p:nvPr/>
        </p:nvSpPr>
        <p:spPr>
          <a:xfrm>
            <a:off x="281704" y="1969634"/>
            <a:ext cx="3368230" cy="1815882"/>
          </a:xfrm>
          <a:prstGeom prst="rect">
            <a:avLst/>
          </a:prstGeom>
          <a:noFill/>
        </p:spPr>
        <p:txBody>
          <a:bodyPr wrap="none" rtlCol="0">
            <a:spAutoFit/>
          </a:bodyPr>
          <a:lstStyle/>
          <a:p>
            <a:pPr lvl="0">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・補助金活用（</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DNJP</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予算活用含む）</a:t>
            </a:r>
            <a:endParaRPr lang="en-US" altLang="ja-JP" sz="1600" b="1" dirty="0">
              <a:solidFill>
                <a:srgbClr val="000000"/>
              </a:solidFill>
              <a:latin typeface="BIZ UDPゴシック" panose="020B0400000000000000" pitchFamily="50" charset="-128"/>
              <a:ea typeface="BIZ UDPゴシック" panose="020B0400000000000000" pitchFamily="50" charset="-128"/>
            </a:endParaRPr>
          </a:p>
          <a:p>
            <a:pPr lvl="0">
              <a:defRPr/>
            </a:pPr>
            <a:endPar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r>
              <a:rPr kumimoji="1" lang="ja-JP" altLang="en-US"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EMS</a:t>
            </a:r>
            <a:r>
              <a:rPr kumimoji="1" lang="ja-JP" altLang="en-US"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設置・</a:t>
            </a:r>
            <a:endPar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endPar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・省エネ制御改善</a:t>
            </a:r>
            <a:endParaRPr lang="en-US" altLang="ja-JP" sz="1600" b="1" dirty="0" smtClean="0">
              <a:solidFill>
                <a:srgbClr val="000000"/>
              </a:solidFill>
              <a:latin typeface="BIZ UDPゴシック" panose="020B0400000000000000" pitchFamily="50" charset="-128"/>
              <a:ea typeface="BIZ UDPゴシック" panose="020B0400000000000000" pitchFamily="50" charset="-128"/>
            </a:endParaRPr>
          </a:p>
          <a:p>
            <a:pPr lvl="0">
              <a:defRPr/>
            </a:pPr>
            <a:r>
              <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343" y="1945645"/>
            <a:ext cx="3328663" cy="1990724"/>
          </a:xfrm>
          <a:prstGeom prst="rect">
            <a:avLst/>
          </a:prstGeom>
        </p:spPr>
      </p:pic>
      <p:graphicFrame>
        <p:nvGraphicFramePr>
          <p:cNvPr id="4" name="表 3"/>
          <p:cNvGraphicFramePr>
            <a:graphicFrameLocks noGrp="1"/>
          </p:cNvGraphicFramePr>
          <p:nvPr>
            <p:extLst>
              <p:ext uri="{D42A27DB-BD31-4B8C-83A1-F6EECF244321}">
                <p14:modId xmlns:p14="http://schemas.microsoft.com/office/powerpoint/2010/main" val="2089014476"/>
              </p:ext>
            </p:extLst>
          </p:nvPr>
        </p:nvGraphicFramePr>
        <p:xfrm>
          <a:off x="-2259800" y="1479092"/>
          <a:ext cx="9144000" cy="2209588"/>
        </p:xfrm>
        <a:graphic>
          <a:graphicData uri="http://schemas.openxmlformats.org/drawingml/2006/table">
            <a:tbl>
              <a:tblPr/>
              <a:tblGrid>
                <a:gridCol w="2286000">
                  <a:extLst>
                    <a:ext uri="{9D8B030D-6E8A-4147-A177-3AD203B41FA5}">
                      <a16:colId xmlns:a16="http://schemas.microsoft.com/office/drawing/2014/main" val="2591195446"/>
                    </a:ext>
                  </a:extLst>
                </a:gridCol>
                <a:gridCol w="2286000">
                  <a:extLst>
                    <a:ext uri="{9D8B030D-6E8A-4147-A177-3AD203B41FA5}">
                      <a16:colId xmlns:a16="http://schemas.microsoft.com/office/drawing/2014/main" val="2014538824"/>
                    </a:ext>
                  </a:extLst>
                </a:gridCol>
                <a:gridCol w="2286000">
                  <a:extLst>
                    <a:ext uri="{9D8B030D-6E8A-4147-A177-3AD203B41FA5}">
                      <a16:colId xmlns:a16="http://schemas.microsoft.com/office/drawing/2014/main" val="3306388643"/>
                    </a:ext>
                  </a:extLst>
                </a:gridCol>
                <a:gridCol w="2286000">
                  <a:extLst>
                    <a:ext uri="{9D8B030D-6E8A-4147-A177-3AD203B41FA5}">
                      <a16:colId xmlns:a16="http://schemas.microsoft.com/office/drawing/2014/main" val="2611984049"/>
                    </a:ext>
                  </a:extLst>
                </a:gridCol>
              </a:tblGrid>
              <a:tr h="0">
                <a:tc>
                  <a:txBody>
                    <a:bodyPr/>
                    <a:lstStyle/>
                    <a:p>
                      <a:endParaRPr lang="ja-JP" altLang="en-US"/>
                    </a:p>
                  </a:txBody>
                  <a:tcPr marL="0" marR="0" marT="0" marB="0" anchor="ctr">
                    <a:lnL>
                      <a:noFill/>
                    </a:lnL>
                    <a:lnR>
                      <a:noFill/>
                    </a:lnR>
                    <a:lnT>
                      <a:noFill/>
                    </a:lnT>
                    <a:lnB>
                      <a:noFill/>
                    </a:lnB>
                  </a:tcPr>
                </a:tc>
                <a:tc>
                  <a:txBody>
                    <a:bodyPr/>
                    <a:lstStyle/>
                    <a:p>
                      <a:r>
                        <a:rPr lang="en-US"/>
                        <a:t>Google Cloud Platform</a:t>
                      </a:r>
                    </a:p>
                  </a:txBody>
                  <a:tcPr marL="0" marR="0" marT="0" marB="0" anchor="ctr">
                    <a:lnL>
                      <a:noFill/>
                    </a:lnL>
                    <a:lnR>
                      <a:noFill/>
                    </a:lnR>
                    <a:lnT>
                      <a:noFill/>
                    </a:lnT>
                    <a:lnB>
                      <a:noFill/>
                    </a:lnB>
                  </a:tcPr>
                </a:tc>
                <a:tc>
                  <a:txBody>
                    <a:bodyPr/>
                    <a:lstStyle/>
                    <a:p>
                      <a:r>
                        <a:rPr lang="en-US"/>
                        <a:t>AWS</a:t>
                      </a:r>
                    </a:p>
                  </a:txBody>
                  <a:tcPr marL="0" marR="0" marT="0" marB="0" anchor="ctr">
                    <a:lnL>
                      <a:noFill/>
                    </a:lnL>
                    <a:lnR>
                      <a:noFill/>
                    </a:lnR>
                    <a:lnT>
                      <a:noFill/>
                    </a:lnT>
                    <a:lnB>
                      <a:noFill/>
                    </a:lnB>
                  </a:tcPr>
                </a:tc>
                <a:tc>
                  <a:txBody>
                    <a:bodyPr/>
                    <a:lstStyle/>
                    <a:p>
                      <a:r>
                        <a:rPr lang="en-US"/>
                        <a:t>Azure</a:t>
                      </a:r>
                    </a:p>
                  </a:txBody>
                  <a:tcPr marL="0" marR="0" marT="0" marB="0" anchor="ctr">
                    <a:lnL>
                      <a:noFill/>
                    </a:lnL>
                    <a:lnR>
                      <a:noFill/>
                    </a:lnR>
                    <a:lnT>
                      <a:noFill/>
                    </a:lnT>
                    <a:lnB>
                      <a:noFill/>
                    </a:lnB>
                  </a:tcPr>
                </a:tc>
                <a:extLst>
                  <a:ext uri="{0D108BD9-81ED-4DB2-BD59-A6C34878D82A}">
                    <a16:rowId xmlns:a16="http://schemas.microsoft.com/office/drawing/2014/main" val="238003712"/>
                  </a:ext>
                </a:extLst>
              </a:tr>
              <a:tr h="0">
                <a:tc>
                  <a:txBody>
                    <a:bodyPr/>
                    <a:lstStyle/>
                    <a:p>
                      <a:pPr algn="ctr"/>
                      <a:r>
                        <a:rPr lang="ja-JP" altLang="en-US" b="1">
                          <a:effectLst/>
                        </a:rPr>
                        <a:t>起動速度</a:t>
                      </a:r>
                      <a:endParaRPr lang="ja-JP" altLang="en-US">
                        <a:effectLst/>
                      </a:endParaRPr>
                    </a:p>
                  </a:txBody>
                  <a:tcPr marL="0" marR="0" marT="0" marB="0" anchor="ctr">
                    <a:lnL>
                      <a:noFill/>
                    </a:lnL>
                    <a:lnR>
                      <a:noFill/>
                    </a:lnR>
                    <a:lnT>
                      <a:noFill/>
                    </a:lnT>
                    <a:lnB>
                      <a:noFill/>
                    </a:lnB>
                  </a:tcPr>
                </a:tc>
                <a:tc>
                  <a:txBody>
                    <a:bodyPr/>
                    <a:lstStyle/>
                    <a:p>
                      <a:pPr algn="ctr"/>
                      <a:r>
                        <a:rPr lang="ja-JP" altLang="en-US">
                          <a:effectLst/>
                        </a:rPr>
                        <a:t>◎</a:t>
                      </a:r>
                      <a:br>
                        <a:rPr lang="ja-JP" altLang="en-US">
                          <a:effectLst/>
                        </a:rPr>
                      </a:br>
                      <a:r>
                        <a:rPr lang="en-US" altLang="ja-JP">
                          <a:effectLst/>
                        </a:rPr>
                        <a:t>40</a:t>
                      </a:r>
                      <a:r>
                        <a:rPr lang="ja-JP" altLang="en-US">
                          <a:effectLst/>
                        </a:rPr>
                        <a:t>秒以内</a:t>
                      </a:r>
                    </a:p>
                  </a:txBody>
                  <a:tcPr marL="0" marR="0" marT="0" marB="0" anchor="ctr">
                    <a:lnL>
                      <a:noFill/>
                    </a:lnL>
                    <a:lnR>
                      <a:noFill/>
                    </a:lnR>
                    <a:lnT>
                      <a:noFill/>
                    </a:lnT>
                    <a:lnB>
                      <a:noFill/>
                    </a:lnB>
                  </a:tcPr>
                </a:tc>
                <a:tc>
                  <a:txBody>
                    <a:bodyPr/>
                    <a:lstStyle/>
                    <a:p>
                      <a:pPr algn="ctr"/>
                      <a:r>
                        <a:rPr lang="ja-JP" altLang="en-US">
                          <a:effectLst/>
                        </a:rPr>
                        <a:t>○</a:t>
                      </a:r>
                      <a:br>
                        <a:rPr lang="ja-JP" altLang="en-US">
                          <a:effectLst/>
                        </a:rPr>
                      </a:br>
                      <a:r>
                        <a:rPr lang="ja-JP" altLang="en-US">
                          <a:effectLst/>
                        </a:rPr>
                        <a:t>約</a:t>
                      </a:r>
                      <a:r>
                        <a:rPr lang="en-US" altLang="ja-JP">
                          <a:effectLst/>
                        </a:rPr>
                        <a:t>1</a:t>
                      </a:r>
                      <a:r>
                        <a:rPr lang="ja-JP" altLang="en-US">
                          <a:effectLst/>
                        </a:rPr>
                        <a:t>分</a:t>
                      </a:r>
                    </a:p>
                  </a:txBody>
                  <a:tcPr marL="0" marR="0" marT="0" marB="0" anchor="ctr">
                    <a:lnL>
                      <a:noFill/>
                    </a:lnL>
                    <a:lnR>
                      <a:noFill/>
                    </a:lnR>
                    <a:lnT>
                      <a:noFill/>
                    </a:lnT>
                    <a:lnB>
                      <a:noFill/>
                    </a:lnB>
                  </a:tcPr>
                </a:tc>
                <a:tc>
                  <a:txBody>
                    <a:bodyPr/>
                    <a:lstStyle/>
                    <a:p>
                      <a:pPr algn="ctr"/>
                      <a:r>
                        <a:rPr lang="en-US" altLang="ja-JP">
                          <a:effectLst/>
                        </a:rPr>
                        <a:t>×</a:t>
                      </a:r>
                      <a:br>
                        <a:rPr lang="en-US" altLang="ja-JP">
                          <a:effectLst/>
                        </a:rPr>
                      </a:br>
                      <a:r>
                        <a:rPr lang="en-US" altLang="ja-JP">
                          <a:effectLst/>
                        </a:rPr>
                        <a:t>2</a:t>
                      </a:r>
                      <a:r>
                        <a:rPr lang="ja-JP" altLang="en-US">
                          <a:effectLst/>
                        </a:rPr>
                        <a:t>分</a:t>
                      </a:r>
                      <a:r>
                        <a:rPr lang="en-US" altLang="ja-JP">
                          <a:effectLst/>
                        </a:rPr>
                        <a:t>30</a:t>
                      </a:r>
                      <a:r>
                        <a:rPr lang="ja-JP" altLang="en-US">
                          <a:effectLst/>
                        </a:rPr>
                        <a:t>秒以上</a:t>
                      </a:r>
                    </a:p>
                  </a:txBody>
                  <a:tcPr marL="0" marR="0" marT="0" marB="0" anchor="ctr">
                    <a:lnL>
                      <a:noFill/>
                    </a:lnL>
                    <a:lnR>
                      <a:noFill/>
                    </a:lnR>
                    <a:lnT>
                      <a:noFill/>
                    </a:lnT>
                    <a:lnB>
                      <a:noFill/>
                    </a:lnB>
                  </a:tcPr>
                </a:tc>
                <a:extLst>
                  <a:ext uri="{0D108BD9-81ED-4DB2-BD59-A6C34878D82A}">
                    <a16:rowId xmlns:a16="http://schemas.microsoft.com/office/drawing/2014/main" val="2197079174"/>
                  </a:ext>
                </a:extLst>
              </a:tr>
              <a:tr h="1112308">
                <a:tc>
                  <a:txBody>
                    <a:bodyPr/>
                    <a:lstStyle/>
                    <a:p>
                      <a:pPr algn="ctr"/>
                      <a:r>
                        <a:rPr lang="en-US" altLang="ja-JP" b="1">
                          <a:effectLst/>
                        </a:rPr>
                        <a:t>VM</a:t>
                      </a:r>
                      <a:r>
                        <a:rPr lang="ja-JP" altLang="en-US" b="1">
                          <a:effectLst/>
                        </a:rPr>
                        <a:t>選択の自由度</a:t>
                      </a:r>
                      <a:endParaRPr lang="ja-JP" altLang="en-US">
                        <a:effectLst/>
                      </a:endParaRPr>
                    </a:p>
                  </a:txBody>
                  <a:tcPr marL="0" marR="0" marT="0" marB="0" anchor="ctr">
                    <a:lnL>
                      <a:noFill/>
                    </a:lnL>
                    <a:lnR>
                      <a:noFill/>
                    </a:lnR>
                    <a:lnT>
                      <a:noFill/>
                    </a:lnT>
                    <a:lnB>
                      <a:noFill/>
                    </a:lnB>
                  </a:tcPr>
                </a:tc>
                <a:tc>
                  <a:txBody>
                    <a:bodyPr/>
                    <a:lstStyle/>
                    <a:p>
                      <a:pPr algn="ctr"/>
                      <a:r>
                        <a:rPr lang="ja-JP" altLang="en-US">
                          <a:effectLst/>
                        </a:rPr>
                        <a:t>◎</a:t>
                      </a:r>
                      <a:br>
                        <a:rPr lang="ja-JP" altLang="en-US">
                          <a:effectLst/>
                        </a:rPr>
                      </a:br>
                      <a:r>
                        <a:rPr lang="ja-JP" altLang="en-US">
                          <a:effectLst/>
                        </a:rPr>
                        <a:t>コア数、メモリ、ディスクを別々に設定可能</a:t>
                      </a:r>
                    </a:p>
                  </a:txBody>
                  <a:tcPr marL="0" marR="0" marT="0" marB="0" anchor="ctr">
                    <a:lnL>
                      <a:noFill/>
                    </a:lnL>
                    <a:lnR>
                      <a:noFill/>
                    </a:lnR>
                    <a:lnT>
                      <a:noFill/>
                    </a:lnT>
                    <a:lnB>
                      <a:noFill/>
                    </a:lnB>
                  </a:tcPr>
                </a:tc>
                <a:tc>
                  <a:txBody>
                    <a:bodyPr/>
                    <a:lstStyle/>
                    <a:p>
                      <a:pPr algn="ctr"/>
                      <a:r>
                        <a:rPr lang="ja-JP" altLang="en-US">
                          <a:effectLst/>
                        </a:rPr>
                        <a:t>○</a:t>
                      </a:r>
                      <a:br>
                        <a:rPr lang="ja-JP" altLang="en-US">
                          <a:effectLst/>
                        </a:rPr>
                      </a:br>
                      <a:r>
                        <a:rPr lang="ja-JP" altLang="en-US">
                          <a:effectLst/>
                        </a:rPr>
                        <a:t>コア数、メモリ、ディスクのセットから選択</a:t>
                      </a:r>
                      <a:br>
                        <a:rPr lang="ja-JP" altLang="en-US">
                          <a:effectLst/>
                        </a:rPr>
                      </a:br>
                      <a:r>
                        <a:rPr lang="ja-JP" altLang="en-US">
                          <a:effectLst/>
                        </a:rPr>
                        <a:t>（選択肢多）</a:t>
                      </a:r>
                    </a:p>
                  </a:txBody>
                  <a:tcPr marL="0" marR="0" marT="0" marB="0" anchor="ctr">
                    <a:lnL>
                      <a:noFill/>
                    </a:lnL>
                    <a:lnR>
                      <a:noFill/>
                    </a:lnR>
                    <a:lnT>
                      <a:noFill/>
                    </a:lnT>
                    <a:lnB>
                      <a:noFill/>
                    </a:lnB>
                  </a:tcPr>
                </a:tc>
                <a:tc>
                  <a:txBody>
                    <a:bodyPr/>
                    <a:lstStyle/>
                    <a:p>
                      <a:pPr algn="ctr"/>
                      <a:r>
                        <a:rPr lang="ja-JP" altLang="en-US" dirty="0">
                          <a:effectLst/>
                        </a:rPr>
                        <a:t>△</a:t>
                      </a:r>
                      <a:br>
                        <a:rPr lang="ja-JP" altLang="en-US" dirty="0">
                          <a:effectLst/>
                        </a:rPr>
                      </a:br>
                      <a:r>
                        <a:rPr lang="ja-JP" altLang="en-US" dirty="0">
                          <a:effectLst/>
                        </a:rPr>
                        <a:t>コア数、メモリ、ディスクのセットから選択</a:t>
                      </a:r>
                      <a:br>
                        <a:rPr lang="ja-JP" altLang="en-US" dirty="0">
                          <a:effectLst/>
                        </a:rPr>
                      </a:br>
                      <a:r>
                        <a:rPr lang="ja-JP" altLang="en-US" dirty="0">
                          <a:effectLst/>
                        </a:rPr>
                        <a:t>（選択肢中）</a:t>
                      </a:r>
                    </a:p>
                  </a:txBody>
                  <a:tcPr marL="0" marR="0" marT="0" marB="0" anchor="ctr">
                    <a:lnL>
                      <a:noFill/>
                    </a:lnL>
                    <a:lnR>
                      <a:noFill/>
                    </a:lnR>
                    <a:lnT>
                      <a:noFill/>
                    </a:lnT>
                    <a:lnB>
                      <a:noFill/>
                    </a:lnB>
                  </a:tcPr>
                </a:tc>
                <a:extLst>
                  <a:ext uri="{0D108BD9-81ED-4DB2-BD59-A6C34878D82A}">
                    <a16:rowId xmlns:a16="http://schemas.microsoft.com/office/drawing/2014/main" val="2453773035"/>
                  </a:ext>
                </a:extLst>
              </a:tr>
            </a:tbl>
          </a:graphicData>
        </a:graphic>
      </p:graphicFrame>
      <p:graphicFrame>
        <p:nvGraphicFramePr>
          <p:cNvPr id="10" name="表 9"/>
          <p:cNvGraphicFramePr>
            <a:graphicFrameLocks noGrp="1"/>
          </p:cNvGraphicFramePr>
          <p:nvPr/>
        </p:nvGraphicFramePr>
        <p:xfrm>
          <a:off x="0" y="2277745"/>
          <a:ext cx="9144000" cy="2194560"/>
        </p:xfrm>
        <a:graphic>
          <a:graphicData uri="http://schemas.openxmlformats.org/drawingml/2006/table">
            <a:tbl>
              <a:tblPr/>
              <a:tblGrid>
                <a:gridCol w="2286000">
                  <a:extLst>
                    <a:ext uri="{9D8B030D-6E8A-4147-A177-3AD203B41FA5}">
                      <a16:colId xmlns:a16="http://schemas.microsoft.com/office/drawing/2014/main" val="3320872756"/>
                    </a:ext>
                  </a:extLst>
                </a:gridCol>
                <a:gridCol w="2286000">
                  <a:extLst>
                    <a:ext uri="{9D8B030D-6E8A-4147-A177-3AD203B41FA5}">
                      <a16:colId xmlns:a16="http://schemas.microsoft.com/office/drawing/2014/main" val="162929713"/>
                    </a:ext>
                  </a:extLst>
                </a:gridCol>
                <a:gridCol w="2286000">
                  <a:extLst>
                    <a:ext uri="{9D8B030D-6E8A-4147-A177-3AD203B41FA5}">
                      <a16:colId xmlns:a16="http://schemas.microsoft.com/office/drawing/2014/main" val="3362092713"/>
                    </a:ext>
                  </a:extLst>
                </a:gridCol>
                <a:gridCol w="2286000">
                  <a:extLst>
                    <a:ext uri="{9D8B030D-6E8A-4147-A177-3AD203B41FA5}">
                      <a16:colId xmlns:a16="http://schemas.microsoft.com/office/drawing/2014/main" val="1849368883"/>
                    </a:ext>
                  </a:extLst>
                </a:gridCol>
              </a:tblGrid>
              <a:tr h="0">
                <a:tc>
                  <a:txBody>
                    <a:bodyPr/>
                    <a:lstStyle/>
                    <a:p>
                      <a:endParaRPr lang="ja-JP" altLang="en-US"/>
                    </a:p>
                  </a:txBody>
                  <a:tcPr marL="0" marR="0" marT="0" marB="0" anchor="ctr">
                    <a:lnL>
                      <a:noFill/>
                    </a:lnL>
                    <a:lnR>
                      <a:noFill/>
                    </a:lnR>
                    <a:lnT>
                      <a:noFill/>
                    </a:lnT>
                    <a:lnB>
                      <a:noFill/>
                    </a:lnB>
                  </a:tcPr>
                </a:tc>
                <a:tc>
                  <a:txBody>
                    <a:bodyPr/>
                    <a:lstStyle/>
                    <a:p>
                      <a:r>
                        <a:rPr lang="en-US"/>
                        <a:t>Google Cloud Platform</a:t>
                      </a:r>
                    </a:p>
                  </a:txBody>
                  <a:tcPr marL="0" marR="0" marT="0" marB="0" anchor="ctr">
                    <a:lnL>
                      <a:noFill/>
                    </a:lnL>
                    <a:lnR>
                      <a:noFill/>
                    </a:lnR>
                    <a:lnT>
                      <a:noFill/>
                    </a:lnT>
                    <a:lnB>
                      <a:noFill/>
                    </a:lnB>
                  </a:tcPr>
                </a:tc>
                <a:tc>
                  <a:txBody>
                    <a:bodyPr/>
                    <a:lstStyle/>
                    <a:p>
                      <a:r>
                        <a:rPr lang="en-US"/>
                        <a:t>AWS</a:t>
                      </a:r>
                    </a:p>
                  </a:txBody>
                  <a:tcPr marL="0" marR="0" marT="0" marB="0" anchor="ctr">
                    <a:lnL>
                      <a:noFill/>
                    </a:lnL>
                    <a:lnR>
                      <a:noFill/>
                    </a:lnR>
                    <a:lnT>
                      <a:noFill/>
                    </a:lnT>
                    <a:lnB>
                      <a:noFill/>
                    </a:lnB>
                  </a:tcPr>
                </a:tc>
                <a:tc>
                  <a:txBody>
                    <a:bodyPr/>
                    <a:lstStyle/>
                    <a:p>
                      <a:r>
                        <a:rPr lang="en-US"/>
                        <a:t>Azure</a:t>
                      </a:r>
                    </a:p>
                  </a:txBody>
                  <a:tcPr marL="0" marR="0" marT="0" marB="0" anchor="ctr">
                    <a:lnL>
                      <a:noFill/>
                    </a:lnL>
                    <a:lnR>
                      <a:noFill/>
                    </a:lnR>
                    <a:lnT>
                      <a:noFill/>
                    </a:lnT>
                    <a:lnB>
                      <a:noFill/>
                    </a:lnB>
                  </a:tcPr>
                </a:tc>
                <a:extLst>
                  <a:ext uri="{0D108BD9-81ED-4DB2-BD59-A6C34878D82A}">
                    <a16:rowId xmlns:a16="http://schemas.microsoft.com/office/drawing/2014/main" val="3101957048"/>
                  </a:ext>
                </a:extLst>
              </a:tr>
              <a:tr h="0">
                <a:tc>
                  <a:txBody>
                    <a:bodyPr/>
                    <a:lstStyle/>
                    <a:p>
                      <a:pPr algn="ctr"/>
                      <a:r>
                        <a:rPr lang="ja-JP" altLang="en-US" b="1">
                          <a:effectLst/>
                        </a:rPr>
                        <a:t>計算方法</a:t>
                      </a:r>
                      <a:endParaRPr lang="ja-JP" altLang="en-US">
                        <a:effectLst/>
                      </a:endParaRPr>
                    </a:p>
                  </a:txBody>
                  <a:tcPr marL="0" marR="0" marT="0" marB="0" anchor="ctr">
                    <a:lnL>
                      <a:noFill/>
                    </a:lnL>
                    <a:lnR>
                      <a:noFill/>
                    </a:lnR>
                    <a:lnT>
                      <a:noFill/>
                    </a:lnT>
                    <a:lnB>
                      <a:noFill/>
                    </a:lnB>
                  </a:tcPr>
                </a:tc>
                <a:tc>
                  <a:txBody>
                    <a:bodyPr/>
                    <a:lstStyle/>
                    <a:p>
                      <a:pPr algn="ctr"/>
                      <a:r>
                        <a:rPr lang="ja-JP" altLang="en-US" dirty="0">
                          <a:effectLst/>
                        </a:rPr>
                        <a:t>○</a:t>
                      </a:r>
                      <a:br>
                        <a:rPr lang="ja-JP" altLang="en-US" dirty="0">
                          <a:effectLst/>
                        </a:rPr>
                      </a:br>
                      <a:r>
                        <a:rPr lang="ja-JP" altLang="en-US" dirty="0">
                          <a:effectLst/>
                        </a:rPr>
                        <a:t>分単位</a:t>
                      </a:r>
                    </a:p>
                  </a:txBody>
                  <a:tcPr marL="0" marR="0" marT="0" marB="0" anchor="ctr">
                    <a:lnL>
                      <a:noFill/>
                    </a:lnL>
                    <a:lnR>
                      <a:noFill/>
                    </a:lnR>
                    <a:lnT>
                      <a:noFill/>
                    </a:lnT>
                    <a:lnB>
                      <a:noFill/>
                    </a:lnB>
                  </a:tcPr>
                </a:tc>
                <a:tc>
                  <a:txBody>
                    <a:bodyPr/>
                    <a:lstStyle/>
                    <a:p>
                      <a:pPr algn="ctr"/>
                      <a:r>
                        <a:rPr lang="ja-JP" altLang="en-US">
                          <a:effectLst/>
                        </a:rPr>
                        <a:t>△</a:t>
                      </a:r>
                      <a:br>
                        <a:rPr lang="ja-JP" altLang="en-US">
                          <a:effectLst/>
                        </a:rPr>
                      </a:br>
                      <a:r>
                        <a:rPr lang="ja-JP" altLang="en-US">
                          <a:effectLst/>
                        </a:rPr>
                        <a:t>時間単位</a:t>
                      </a:r>
                    </a:p>
                  </a:txBody>
                  <a:tcPr marL="0" marR="0" marT="0" marB="0" anchor="ctr">
                    <a:lnL>
                      <a:noFill/>
                    </a:lnL>
                    <a:lnR>
                      <a:noFill/>
                    </a:lnR>
                    <a:lnT>
                      <a:noFill/>
                    </a:lnT>
                    <a:lnB>
                      <a:noFill/>
                    </a:lnB>
                  </a:tcPr>
                </a:tc>
                <a:tc>
                  <a:txBody>
                    <a:bodyPr/>
                    <a:lstStyle/>
                    <a:p>
                      <a:pPr algn="ctr"/>
                      <a:r>
                        <a:rPr lang="ja-JP" altLang="en-US">
                          <a:effectLst/>
                        </a:rPr>
                        <a:t>△</a:t>
                      </a:r>
                      <a:br>
                        <a:rPr lang="ja-JP" altLang="en-US">
                          <a:effectLst/>
                        </a:rPr>
                      </a:br>
                      <a:r>
                        <a:rPr lang="ja-JP" altLang="en-US">
                          <a:effectLst/>
                        </a:rPr>
                        <a:t>時間単位</a:t>
                      </a:r>
                    </a:p>
                  </a:txBody>
                  <a:tcPr marL="0" marR="0" marT="0" marB="0" anchor="ctr">
                    <a:lnL>
                      <a:noFill/>
                    </a:lnL>
                    <a:lnR>
                      <a:noFill/>
                    </a:lnR>
                    <a:lnT>
                      <a:noFill/>
                    </a:lnT>
                    <a:lnB>
                      <a:noFill/>
                    </a:lnB>
                  </a:tcPr>
                </a:tc>
                <a:extLst>
                  <a:ext uri="{0D108BD9-81ED-4DB2-BD59-A6C34878D82A}">
                    <a16:rowId xmlns:a16="http://schemas.microsoft.com/office/drawing/2014/main" val="2013953465"/>
                  </a:ext>
                </a:extLst>
              </a:tr>
              <a:tr h="0">
                <a:tc>
                  <a:txBody>
                    <a:bodyPr/>
                    <a:lstStyle/>
                    <a:p>
                      <a:pPr algn="ctr"/>
                      <a:r>
                        <a:rPr lang="ja-JP" altLang="en-US" b="1">
                          <a:effectLst/>
                        </a:rPr>
                        <a:t>ディスカウント</a:t>
                      </a:r>
                      <a:endParaRPr lang="ja-JP" altLang="en-US">
                        <a:effectLst/>
                      </a:endParaRPr>
                    </a:p>
                  </a:txBody>
                  <a:tcPr marL="0" marR="0" marT="0" marB="0" anchor="ctr">
                    <a:lnL>
                      <a:noFill/>
                    </a:lnL>
                    <a:lnR>
                      <a:noFill/>
                    </a:lnR>
                    <a:lnT>
                      <a:noFill/>
                    </a:lnT>
                    <a:lnB>
                      <a:noFill/>
                    </a:lnB>
                  </a:tcPr>
                </a:tc>
                <a:tc>
                  <a:txBody>
                    <a:bodyPr/>
                    <a:lstStyle/>
                    <a:p>
                      <a:pPr algn="ctr"/>
                      <a:r>
                        <a:rPr lang="ja-JP" altLang="en-US">
                          <a:effectLst/>
                        </a:rPr>
                        <a:t>自動適用の長期利用割引</a:t>
                      </a:r>
                      <a:br>
                        <a:rPr lang="ja-JP" altLang="en-US">
                          <a:effectLst/>
                        </a:rPr>
                      </a:br>
                      <a:r>
                        <a:rPr lang="ja-JP" altLang="en-US">
                          <a:effectLst/>
                        </a:rPr>
                        <a:t>プリエンプティブル</a:t>
                      </a:r>
                      <a:r>
                        <a:rPr lang="en-US" altLang="ja-JP">
                          <a:effectLst/>
                        </a:rPr>
                        <a:t>VM</a:t>
                      </a:r>
                      <a:br>
                        <a:rPr lang="en-US" altLang="ja-JP">
                          <a:effectLst/>
                        </a:rPr>
                      </a:br>
                      <a:r>
                        <a:rPr lang="ja-JP" altLang="en-US">
                          <a:effectLst/>
                        </a:rPr>
                        <a:t>割引</a:t>
                      </a:r>
                    </a:p>
                  </a:txBody>
                  <a:tcPr marL="0" marR="0" marT="0" marB="0" anchor="ctr">
                    <a:lnL>
                      <a:noFill/>
                    </a:lnL>
                    <a:lnR>
                      <a:noFill/>
                    </a:lnR>
                    <a:lnT>
                      <a:noFill/>
                    </a:lnT>
                    <a:lnB>
                      <a:noFill/>
                    </a:lnB>
                  </a:tcPr>
                </a:tc>
                <a:tc>
                  <a:txBody>
                    <a:bodyPr/>
                    <a:lstStyle/>
                    <a:p>
                      <a:pPr algn="ctr"/>
                      <a:r>
                        <a:rPr lang="ja-JP" altLang="en-US">
                          <a:effectLst/>
                        </a:rPr>
                        <a:t>リザーブドインスタンス</a:t>
                      </a:r>
                      <a:br>
                        <a:rPr lang="ja-JP" altLang="en-US">
                          <a:effectLst/>
                        </a:rPr>
                      </a:br>
                      <a:r>
                        <a:rPr lang="ja-JP" altLang="en-US">
                          <a:effectLst/>
                        </a:rPr>
                        <a:t>割引</a:t>
                      </a:r>
                    </a:p>
                  </a:txBody>
                  <a:tcPr marL="0" marR="0" marT="0" marB="0" anchor="ctr">
                    <a:lnL>
                      <a:noFill/>
                    </a:lnL>
                    <a:lnR>
                      <a:noFill/>
                    </a:lnR>
                    <a:lnT>
                      <a:noFill/>
                    </a:lnT>
                    <a:lnB>
                      <a:noFill/>
                    </a:lnB>
                  </a:tcPr>
                </a:tc>
                <a:tc>
                  <a:txBody>
                    <a:bodyPr/>
                    <a:lstStyle/>
                    <a:p>
                      <a:pPr algn="ctr"/>
                      <a:r>
                        <a:rPr lang="en-US" altLang="ja-JP" dirty="0">
                          <a:effectLst/>
                        </a:rPr>
                        <a:t>12</a:t>
                      </a:r>
                      <a:r>
                        <a:rPr lang="ja-JP" altLang="en-US" dirty="0">
                          <a:effectLst/>
                        </a:rPr>
                        <a:t>カ月の前払い割引</a:t>
                      </a:r>
                      <a:br>
                        <a:rPr lang="ja-JP" altLang="en-US" dirty="0">
                          <a:effectLst/>
                        </a:rPr>
                      </a:br>
                      <a:r>
                        <a:rPr lang="ja-JP" altLang="en-US" dirty="0">
                          <a:effectLst/>
                        </a:rPr>
                        <a:t>エンタープライズ向け割引</a:t>
                      </a:r>
                    </a:p>
                  </a:txBody>
                  <a:tcPr marL="0" marR="0" marT="0" marB="0" anchor="ctr">
                    <a:lnL>
                      <a:noFill/>
                    </a:lnL>
                    <a:lnR>
                      <a:noFill/>
                    </a:lnR>
                    <a:lnT>
                      <a:noFill/>
                    </a:lnT>
                    <a:lnB>
                      <a:noFill/>
                    </a:lnB>
                  </a:tcPr>
                </a:tc>
                <a:extLst>
                  <a:ext uri="{0D108BD9-81ED-4DB2-BD59-A6C34878D82A}">
                    <a16:rowId xmlns:a16="http://schemas.microsoft.com/office/drawing/2014/main" val="4255902818"/>
                  </a:ext>
                </a:extLst>
              </a:tr>
            </a:tbl>
          </a:graphicData>
        </a:graphic>
      </p:graphicFrame>
    </p:spTree>
    <p:extLst>
      <p:ext uri="{BB962C8B-B14F-4D97-AF65-F5344CB8AC3E}">
        <p14:creationId xmlns:p14="http://schemas.microsoft.com/office/powerpoint/2010/main" val="4187575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13</a:t>
            </a:fld>
            <a:r>
              <a:rPr lang="en-US" altLang="ja-JP" smtClean="0">
                <a:ea typeface="Verdana" panose="020B0604030504040204" pitchFamily="34" charset="0"/>
              </a:rPr>
              <a:t> </a:t>
            </a:r>
            <a:endParaRPr lang="ja-JP" altLang="en-US" dirty="0"/>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smtClean="0">
                <a:latin typeface="BIZ UDPゴシック" panose="020B0400000000000000" pitchFamily="50" charset="-128"/>
                <a:ea typeface="BIZ UDPゴシック" panose="020B0400000000000000" pitchFamily="50" charset="-128"/>
              </a:rPr>
              <a:t>５、運転・保全ソリューションの例</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lvl="0">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の活躍の場を拡げ ソリューションで、</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仲間の“楽”を実現</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DN</a:t>
            </a:r>
            <a:r>
              <a:rPr lang="en-US" altLang="ja-JP" sz="1600" b="1" dirty="0">
                <a:solidFill>
                  <a:srgbClr val="000000"/>
                </a:solidFill>
                <a:latin typeface="BIZ UDPゴシック" panose="020B0400000000000000" pitchFamily="50" charset="-128"/>
                <a:ea typeface="BIZ UDPゴシック" panose="020B0400000000000000" pitchFamily="50" charset="-128"/>
              </a:rPr>
              <a:t>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個社の</a:t>
            </a:r>
            <a:r>
              <a:rPr lang="ja-JP" altLang="en-US" sz="1600" b="1" dirty="0" err="1" smtClean="0">
                <a:solidFill>
                  <a:srgbClr val="000000"/>
                </a:solidFill>
                <a:latin typeface="BIZ UDPゴシック" panose="020B0400000000000000" pitchFamily="50" charset="-128"/>
                <a:ea typeface="BIZ UDPゴシック" panose="020B0400000000000000" pitchFamily="50" charset="-128"/>
              </a:rPr>
              <a:t>お</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困りごと に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のプラットフォームを活用 ⇒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60C3DAB6-DD13-4CFC-9E32-E4E5F86AAD51}"/>
              </a:ext>
            </a:extLst>
          </p:cNvPr>
          <p:cNvSpPr txBox="1"/>
          <p:nvPr/>
        </p:nvSpPr>
        <p:spPr>
          <a:xfrm>
            <a:off x="281704" y="1969634"/>
            <a:ext cx="3368230" cy="1815882"/>
          </a:xfrm>
          <a:prstGeom prst="rect">
            <a:avLst/>
          </a:prstGeom>
          <a:noFill/>
        </p:spPr>
        <p:txBody>
          <a:bodyPr wrap="none" rtlCol="0">
            <a:spAutoFit/>
          </a:bodyPr>
          <a:lstStyle/>
          <a:p>
            <a:pPr lvl="0">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・補助金活用（</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DNJP</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予算活用含む）</a:t>
            </a:r>
            <a:endParaRPr lang="en-US" altLang="ja-JP" sz="1600" b="1" dirty="0">
              <a:solidFill>
                <a:srgbClr val="000000"/>
              </a:solidFill>
              <a:latin typeface="BIZ UDPゴシック" panose="020B0400000000000000" pitchFamily="50" charset="-128"/>
              <a:ea typeface="BIZ UDPゴシック" panose="020B0400000000000000" pitchFamily="50" charset="-128"/>
            </a:endParaRPr>
          </a:p>
          <a:p>
            <a:pPr lvl="0">
              <a:defRPr/>
            </a:pPr>
            <a:endPar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r>
              <a:rPr kumimoji="1" lang="ja-JP" altLang="en-US"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EMS</a:t>
            </a:r>
            <a:r>
              <a:rPr kumimoji="1" lang="ja-JP" altLang="en-US"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設置・</a:t>
            </a:r>
            <a:endPar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endParaRPr kumimoji="1" lang="en-US" altLang="ja-JP" sz="1600" b="1" i="0" u="non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・省エネ制御改善</a:t>
            </a:r>
            <a:endParaRPr lang="en-US" altLang="ja-JP" sz="1600" b="1" dirty="0" smtClean="0">
              <a:solidFill>
                <a:srgbClr val="000000"/>
              </a:solidFill>
              <a:latin typeface="BIZ UDPゴシック" panose="020B0400000000000000" pitchFamily="50" charset="-128"/>
              <a:ea typeface="BIZ UDPゴシック" panose="020B0400000000000000" pitchFamily="50" charset="-128"/>
            </a:endParaRPr>
          </a:p>
          <a:p>
            <a:pPr lvl="0">
              <a:defRPr/>
            </a:pPr>
            <a:r>
              <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en-US" altLang="ja-JP"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lvl="0">
              <a:defRPr/>
            </a:pP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343" y="1945645"/>
            <a:ext cx="3328663" cy="1990724"/>
          </a:xfrm>
          <a:prstGeom prst="rect">
            <a:avLst/>
          </a:prstGeom>
        </p:spPr>
      </p:pic>
    </p:spTree>
    <p:extLst>
      <p:ext uri="{BB962C8B-B14F-4D97-AF65-F5344CB8AC3E}">
        <p14:creationId xmlns:p14="http://schemas.microsoft.com/office/powerpoint/2010/main" val="1741074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14</a:t>
            </a:fld>
            <a:r>
              <a:rPr kumimoji="1" lang="en-US" altLang="ja-JP" sz="1600" b="0" i="0" u="none" strike="noStrike" kern="1200" cap="none" spc="0" normalizeH="0" baseline="0" noProof="0" smtClean="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5"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６</a:t>
            </a:r>
            <a:r>
              <a:rPr lang="ja-JP" altLang="en-US" dirty="0" smtClean="0">
                <a:latin typeface="BIZ UDPゴシック" panose="020B0400000000000000" pitchFamily="50" charset="-128"/>
                <a:ea typeface="BIZ UDPゴシック" panose="020B0400000000000000" pitchFamily="50" charset="-128"/>
              </a:rPr>
              <a:t>、省エネソリューションの例</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6" name="テキスト ボックス 5">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の活躍の場を拡げ ソリューションで、</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仲間の“楽”を実現</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 name="正方形/長方形 6">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 name="正方形/長方形 7">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r>
              <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個社の</a:t>
            </a:r>
            <a:r>
              <a:rPr kumimoji="1" lang="ja-JP" altLang="en-US" sz="1600" b="1" i="0" u="none" strike="noStrike" kern="1200" cap="none" spc="0" normalizeH="0" baseline="0" noProof="0" dirty="0" err="1"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お</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困りごと に </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のプラットフォームを活用 ⇒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9" name="テキスト ボックス 8">
            <a:extLst>
              <a:ext uri="{FF2B5EF4-FFF2-40B4-BE49-F238E27FC236}">
                <a16:creationId xmlns:a16="http://schemas.microsoft.com/office/drawing/2014/main" id="{60C3DAB6-DD13-4CFC-9E32-E4E5F86AAD51}"/>
              </a:ext>
            </a:extLst>
          </p:cNvPr>
          <p:cNvSpPr txBox="1"/>
          <p:nvPr/>
        </p:nvSpPr>
        <p:spPr>
          <a:xfrm>
            <a:off x="281704" y="1969634"/>
            <a:ext cx="3368230"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・補助金活用（</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DNJP</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予算活用含む）</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EMS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設置・</a:t>
            </a:r>
            <a:endPar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・省エネ制御改善</a:t>
            </a:r>
            <a:endPar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en-US" altLang="ja-JP"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343" y="1945645"/>
            <a:ext cx="3328663" cy="1990724"/>
          </a:xfrm>
          <a:prstGeom prst="rect">
            <a:avLst/>
          </a:prstGeom>
        </p:spPr>
      </p:pic>
    </p:spTree>
    <p:extLst>
      <p:ext uri="{BB962C8B-B14F-4D97-AF65-F5344CB8AC3E}">
        <p14:creationId xmlns:p14="http://schemas.microsoft.com/office/powerpoint/2010/main" val="3205388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５</a:t>
            </a:r>
            <a:r>
              <a:rPr lang="ja-JP" altLang="en-US" dirty="0" smtClean="0">
                <a:latin typeface="BIZ UDPゴシック" panose="020B0400000000000000" pitchFamily="50" charset="-128"/>
                <a:ea typeface="BIZ UDPゴシック" panose="020B0400000000000000" pitchFamily="50" charset="-128"/>
              </a:rPr>
              <a:t>、施設統合管理のプラットフォームづくり</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6162264" cy="338554"/>
          </a:xfrm>
          <a:prstGeom prst="rect">
            <a:avLst/>
          </a:prstGeom>
          <a:noFill/>
        </p:spPr>
        <p:txBody>
          <a:bodyPr wrap="none" rtlCol="0">
            <a:spAutoFit/>
          </a:bodyPr>
          <a:lstStyle/>
          <a:p>
            <a:pPr lvl="0">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の活躍の場を拡げ ソリューションで、</a:t>
            </a:r>
            <a:r>
              <a:rPr lang="en-US" altLang="ja-JP" sz="1600" b="1" dirty="0">
                <a:solidFill>
                  <a:srgbClr val="000000"/>
                </a:solidFill>
                <a:latin typeface="BIZ UDPゴシック" panose="020B0400000000000000" pitchFamily="50" charset="-128"/>
                <a:ea typeface="BIZ UDPゴシック" panose="020B0400000000000000" pitchFamily="50" charset="-128"/>
              </a:rPr>
              <a:t>DNG</a:t>
            </a:r>
            <a:r>
              <a:rPr lang="ja-JP" altLang="en-US" sz="1600" b="1" dirty="0">
                <a:solidFill>
                  <a:srgbClr val="000000"/>
                </a:solidFill>
                <a:latin typeface="BIZ UDPゴシック" panose="020B0400000000000000" pitchFamily="50" charset="-128"/>
                <a:ea typeface="BIZ UDPゴシック" panose="020B0400000000000000" pitchFamily="50" charset="-128"/>
              </a:rPr>
              <a:t>の</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仲間の“楽”を実現</a:t>
            </a:r>
            <a:endParaRPr kumimoji="1" lang="ja-JP" altLang="en-US" sz="1600" b="1" i="0" u="non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lvl="0" algn="ctr">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ソリューション～施設統合管理を </a:t>
            </a:r>
            <a:r>
              <a:rPr lang="ja-JP" altLang="en-US" sz="1600" b="1" dirty="0">
                <a:solidFill>
                  <a:srgbClr val="000000"/>
                </a:solidFill>
                <a:latin typeface="BIZ UDPゴシック" panose="020B0400000000000000" pitchFamily="50" charset="-128"/>
                <a:ea typeface="BIZ UDPゴシック" panose="020B0400000000000000" pitchFamily="50" charset="-128"/>
              </a:rPr>
              <a:t>提供する ＦａａＳ構築 を 立案して </a:t>
            </a:r>
            <a:r>
              <a:rPr lang="en-US" altLang="ja-JP" sz="1600" b="1" dirty="0">
                <a:solidFill>
                  <a:srgbClr val="000000"/>
                </a:solidFill>
                <a:latin typeface="BIZ UDPゴシック" panose="020B0400000000000000" pitchFamily="50" charset="-128"/>
                <a:ea typeface="BIZ UDPゴシック" panose="020B0400000000000000" pitchFamily="50" charset="-128"/>
              </a:rPr>
              <a:t>FSPF</a:t>
            </a:r>
            <a:r>
              <a:rPr lang="ja-JP" altLang="en-US" sz="1600" b="1" dirty="0">
                <a:solidFill>
                  <a:srgbClr val="000000"/>
                </a:solidFill>
                <a:latin typeface="BIZ UDPゴシック" panose="020B0400000000000000" pitchFamily="50" charset="-128"/>
                <a:ea typeface="BIZ UDPゴシック" panose="020B0400000000000000" pitchFamily="50" charset="-128"/>
              </a:rPr>
              <a:t>構想を具現化</a:t>
            </a:r>
          </a:p>
        </p:txBody>
      </p:sp>
      <p:sp>
        <p:nvSpPr>
          <p:cNvPr id="114" name="正方形/長方形 113">
            <a:extLst>
              <a:ext uri="{FF2B5EF4-FFF2-40B4-BE49-F238E27FC236}">
                <a16:creationId xmlns:a16="http://schemas.microsoft.com/office/drawing/2014/main" id="{32809E8B-7D41-4F64-836B-A6D3A20CDF0C}"/>
              </a:ext>
            </a:extLst>
          </p:cNvPr>
          <p:cNvSpPr/>
          <p:nvPr/>
        </p:nvSpPr>
        <p:spPr>
          <a:xfrm>
            <a:off x="350578" y="1094156"/>
            <a:ext cx="8431626" cy="318924"/>
          </a:xfrm>
          <a:prstGeom prst="rect">
            <a:avLst/>
          </a:prstGeom>
          <a:noFill/>
          <a:ln>
            <a:noFill/>
          </a:ln>
        </p:spPr>
        <p:txBody>
          <a:bodyPr wrap="square" tIns="36000" bIns="36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DN</a:t>
            </a:r>
            <a:r>
              <a:rPr lang="en-US" altLang="ja-JP" sz="1600" b="1" dirty="0">
                <a:solidFill>
                  <a:srgbClr val="000000"/>
                </a:solidFill>
                <a:latin typeface="BIZ UDPゴシック" panose="020B0400000000000000" pitchFamily="50" charset="-128"/>
                <a:ea typeface="BIZ UDPゴシック" panose="020B0400000000000000" pitchFamily="50" charset="-128"/>
              </a:rPr>
              <a:t>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個社の</a:t>
            </a:r>
            <a:r>
              <a:rPr lang="ja-JP" altLang="en-US" sz="1600" b="1" dirty="0" err="1" smtClean="0">
                <a:solidFill>
                  <a:srgbClr val="000000"/>
                </a:solidFill>
                <a:latin typeface="BIZ UDPゴシック" panose="020B0400000000000000" pitchFamily="50" charset="-128"/>
                <a:ea typeface="BIZ UDPゴシック" panose="020B0400000000000000" pitchFamily="50" charset="-128"/>
              </a:rPr>
              <a:t>お</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困りごと に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のプラットフォームを活用 ⇒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10070886" y="1378359"/>
            <a:ext cx="424346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 </a:t>
            </a:r>
            <a:r>
              <a:rPr kumimoji="1" lang="en-US" altLang="ja-JP"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25</a:t>
            </a:r>
            <a:r>
              <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年 </a:t>
            </a:r>
            <a:r>
              <a:rPr kumimoji="1" lang="en-US" altLang="ja-JP" sz="20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a:t>
            </a:r>
            <a:r>
              <a:rPr kumimoji="1" lang="ja-JP" altLang="en-US" sz="20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ソリューションへの変革</a:t>
            </a:r>
            <a:endParaRPr kumimoji="1" lang="ja-JP" altLang="en-US" sz="20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58" name="図 157"/>
          <p:cNvPicPr>
            <a:picLocks noChangeAspect="1"/>
          </p:cNvPicPr>
          <p:nvPr/>
        </p:nvPicPr>
        <p:blipFill>
          <a:blip r:embed="rId2"/>
          <a:stretch>
            <a:fillRect/>
          </a:stretch>
        </p:blipFill>
        <p:spPr>
          <a:xfrm>
            <a:off x="10325183" y="2050234"/>
            <a:ext cx="3624943" cy="2858338"/>
          </a:xfrm>
          <a:prstGeom prst="rect">
            <a:avLst/>
          </a:prstGeom>
        </p:spPr>
      </p:pic>
      <p:sp>
        <p:nvSpPr>
          <p:cNvPr id="159" name="テキスト ボックス 158"/>
          <p:cNvSpPr txBox="1"/>
          <p:nvPr/>
        </p:nvSpPr>
        <p:spPr>
          <a:xfrm>
            <a:off x="12246573" y="1773235"/>
            <a:ext cx="1770743" cy="276999"/>
          </a:xfrm>
          <a:prstGeom prst="rect">
            <a:avLst/>
          </a:prstGeom>
          <a:noFill/>
        </p:spPr>
        <p:txBody>
          <a:bodyPr wrap="square" rtlCol="0">
            <a:spAutoFit/>
          </a:bodyPr>
          <a:lstStyle/>
          <a:p>
            <a:pPr algn="ctr"/>
            <a:r>
              <a:rPr lang="en-US" altLang="ja-JP" sz="1200" kern="0" dirty="0">
                <a:latin typeface="BIZ UDPゴシック" panose="020B0400000000000000" pitchFamily="50" charset="-128"/>
                <a:ea typeface="BIZ UDPゴシック" panose="020B0400000000000000" pitchFamily="50" charset="-128"/>
              </a:rPr>
              <a:t>FS</a:t>
            </a:r>
            <a:r>
              <a:rPr lang="ja-JP" altLang="en-US" sz="1200" kern="0" dirty="0">
                <a:latin typeface="BIZ UDPゴシック" panose="020B0400000000000000" pitchFamily="50" charset="-128"/>
                <a:ea typeface="BIZ UDPゴシック" panose="020B0400000000000000" pitchFamily="50" charset="-128"/>
              </a:rPr>
              <a:t>全社朝礼資料転載</a:t>
            </a: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10553946" y="4906092"/>
            <a:ext cx="3233578" cy="553998"/>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情報</a:t>
            </a:r>
            <a:r>
              <a:rPr lang="ja-JP" altLang="en-US" sz="16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活用して各分野の</a:t>
            </a:r>
            <a:r>
              <a:rPr lang="ja-JP" altLang="en-US" sz="1600" b="1"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深化</a:t>
            </a:r>
            <a:r>
              <a:rPr lang="ja-JP" altLang="en-US" sz="16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を促進</a:t>
            </a:r>
            <a:endParaRPr lang="en-US" altLang="ja-JP" sz="16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インサイド戦略</a:t>
            </a:r>
            <a:r>
              <a:rPr kumimoji="1" lang="en-US" altLang="ja-JP" sz="1600" b="1" i="0" u="none" strike="noStrike" kern="120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endParaRPr kumimoji="1" lang="ja-JP" altLang="en-US" sz="16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66" name="テキスト ボックス 165"/>
          <p:cNvSpPr txBox="1"/>
          <p:nvPr/>
        </p:nvSpPr>
        <p:spPr>
          <a:xfrm>
            <a:off x="3038441" y="7106102"/>
            <a:ext cx="3213913" cy="307777"/>
          </a:xfrm>
          <a:prstGeom prst="rect">
            <a:avLst/>
          </a:prstGeom>
          <a:noFill/>
        </p:spPr>
        <p:txBody>
          <a:bodyPr wrap="square" rtlCol="0">
            <a:spAutoFit/>
          </a:bodyPr>
          <a:lstStyle/>
          <a:p>
            <a:r>
              <a:rPr lang="en-US" altLang="ja-JP" sz="1400" kern="0" dirty="0" smtClean="0">
                <a:latin typeface="BIZ UDPゴシック" panose="020B0400000000000000" pitchFamily="50" charset="-128"/>
                <a:ea typeface="BIZ UDPゴシック" panose="020B0400000000000000" pitchFamily="50" charset="-128"/>
              </a:rPr>
              <a:t>【FS</a:t>
            </a:r>
            <a:r>
              <a:rPr lang="ja-JP" altLang="en-US" sz="1400" kern="0" dirty="0" smtClean="0">
                <a:latin typeface="BIZ UDPゴシック" panose="020B0400000000000000" pitchFamily="50" charset="-128"/>
                <a:ea typeface="BIZ UDPゴシック" panose="020B0400000000000000" pitchFamily="50" charset="-128"/>
              </a:rPr>
              <a:t>プラットフォーム構想のイメージ</a:t>
            </a:r>
            <a:r>
              <a:rPr lang="en-US" altLang="ja-JP" sz="1400" kern="0" dirty="0" smtClean="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grpSp>
        <p:nvGrpSpPr>
          <p:cNvPr id="14" name="グループ化 13"/>
          <p:cNvGrpSpPr/>
          <p:nvPr/>
        </p:nvGrpSpPr>
        <p:grpSpPr>
          <a:xfrm>
            <a:off x="3108876" y="7399748"/>
            <a:ext cx="3690389" cy="3587878"/>
            <a:chOff x="5000455" y="1977258"/>
            <a:chExt cx="3690389" cy="3587878"/>
          </a:xfrm>
        </p:grpSpPr>
        <p:pic>
          <p:nvPicPr>
            <p:cNvPr id="8" name="図 7"/>
            <p:cNvPicPr>
              <a:picLocks noChangeAspect="1"/>
            </p:cNvPicPr>
            <p:nvPr/>
          </p:nvPicPr>
          <p:blipFill rotWithShape="1">
            <a:blip r:embed="rId3"/>
            <a:srcRect l="8898"/>
            <a:stretch/>
          </p:blipFill>
          <p:spPr>
            <a:xfrm>
              <a:off x="5002712" y="1977258"/>
              <a:ext cx="3584631" cy="3558213"/>
            </a:xfrm>
            <a:prstGeom prst="rect">
              <a:avLst/>
            </a:prstGeom>
          </p:spPr>
        </p:pic>
        <p:sp>
          <p:nvSpPr>
            <p:cNvPr id="9" name="楕円 8"/>
            <p:cNvSpPr/>
            <p:nvPr/>
          </p:nvSpPr>
          <p:spPr>
            <a:xfrm>
              <a:off x="6712343" y="4306201"/>
              <a:ext cx="354119" cy="344488"/>
            </a:xfrm>
            <a:prstGeom prst="ellipse">
              <a:avLst/>
            </a:prstGeom>
            <a:solidFill>
              <a:srgbClr val="DC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 rtlCol="0" anchor="ctr" anchorCtr="0"/>
            <a:lstStyle/>
            <a:p>
              <a:pPr algn="ctr">
                <a:lnSpc>
                  <a:spcPts val="1000"/>
                </a:lnSpc>
              </a:pPr>
              <a:r>
                <a:rPr lang="en-US" altLang="ja-JP" sz="9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ALL</a:t>
              </a:r>
            </a:p>
            <a:p>
              <a:pPr algn="ctr">
                <a:lnSpc>
                  <a:spcPts val="1000"/>
                </a:lnSpc>
              </a:pPr>
              <a:r>
                <a:rPr lang="en-US" altLang="ja-JP" sz="9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FS</a:t>
              </a:r>
              <a:endParaRPr lang="en-US" altLang="ja-JP" sz="9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50" name="テキスト ボックス 49"/>
            <p:cNvSpPr txBox="1"/>
            <p:nvPr/>
          </p:nvSpPr>
          <p:spPr>
            <a:xfrm>
              <a:off x="5991326" y="2610208"/>
              <a:ext cx="1770743" cy="307777"/>
            </a:xfrm>
            <a:prstGeom prst="rect">
              <a:avLst/>
            </a:prstGeom>
            <a:noFill/>
          </p:spPr>
          <p:txBody>
            <a:bodyPr wrap="square" rtlCol="0">
              <a:spAutoFit/>
            </a:bodyPr>
            <a:lstStyle/>
            <a:p>
              <a:pPr algn="ctr"/>
              <a:r>
                <a:rPr lang="en-US" altLang="ja-JP" sz="1400"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DNG26</a:t>
              </a:r>
              <a:r>
                <a:rPr lang="ja-JP" altLang="en-US" sz="1400"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社</a:t>
              </a:r>
              <a:r>
                <a:rPr lang="en-US" altLang="ja-JP" sz="1400"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(J1)</a:t>
              </a:r>
              <a:endParaRPr lang="ja-JP" altLang="en-US" sz="1400"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3" name="図 12"/>
            <p:cNvPicPr>
              <a:picLocks noChangeAspect="1"/>
            </p:cNvPicPr>
            <p:nvPr/>
          </p:nvPicPr>
          <p:blipFill>
            <a:blip r:embed="rId4"/>
            <a:stretch>
              <a:fillRect/>
            </a:stretch>
          </p:blipFill>
          <p:spPr>
            <a:xfrm>
              <a:off x="7798379" y="4186855"/>
              <a:ext cx="556601" cy="463834"/>
            </a:xfrm>
            <a:prstGeom prst="rect">
              <a:avLst/>
            </a:prstGeom>
          </p:spPr>
        </p:pic>
        <p:pic>
          <p:nvPicPr>
            <p:cNvPr id="63" name="図 62"/>
            <p:cNvPicPr>
              <a:picLocks noChangeAspect="1"/>
            </p:cNvPicPr>
            <p:nvPr/>
          </p:nvPicPr>
          <p:blipFill>
            <a:blip r:embed="rId4"/>
            <a:stretch>
              <a:fillRect/>
            </a:stretch>
          </p:blipFill>
          <p:spPr>
            <a:xfrm>
              <a:off x="7134797" y="3586795"/>
              <a:ext cx="556601" cy="463834"/>
            </a:xfrm>
            <a:prstGeom prst="rect">
              <a:avLst/>
            </a:prstGeom>
          </p:spPr>
        </p:pic>
        <p:pic>
          <p:nvPicPr>
            <p:cNvPr id="64" name="図 63"/>
            <p:cNvPicPr>
              <a:picLocks noChangeAspect="1"/>
            </p:cNvPicPr>
            <p:nvPr/>
          </p:nvPicPr>
          <p:blipFill>
            <a:blip r:embed="rId4"/>
            <a:stretch>
              <a:fillRect/>
            </a:stretch>
          </p:blipFill>
          <p:spPr>
            <a:xfrm>
              <a:off x="6097130" y="3586795"/>
              <a:ext cx="556601" cy="463834"/>
            </a:xfrm>
            <a:prstGeom prst="rect">
              <a:avLst/>
            </a:prstGeom>
          </p:spPr>
        </p:pic>
        <p:pic>
          <p:nvPicPr>
            <p:cNvPr id="65" name="図 64"/>
            <p:cNvPicPr>
              <a:picLocks noChangeAspect="1"/>
            </p:cNvPicPr>
            <p:nvPr/>
          </p:nvPicPr>
          <p:blipFill>
            <a:blip r:embed="rId4"/>
            <a:stretch>
              <a:fillRect/>
            </a:stretch>
          </p:blipFill>
          <p:spPr>
            <a:xfrm>
              <a:off x="5471781" y="4258689"/>
              <a:ext cx="556601" cy="463834"/>
            </a:xfrm>
            <a:prstGeom prst="rect">
              <a:avLst/>
            </a:prstGeom>
          </p:spPr>
        </p:pic>
        <p:pic>
          <p:nvPicPr>
            <p:cNvPr id="66" name="図 65"/>
            <p:cNvPicPr>
              <a:picLocks noChangeAspect="1"/>
            </p:cNvPicPr>
            <p:nvPr/>
          </p:nvPicPr>
          <p:blipFill>
            <a:blip r:embed="rId4"/>
            <a:stretch>
              <a:fillRect/>
            </a:stretch>
          </p:blipFill>
          <p:spPr>
            <a:xfrm>
              <a:off x="5818829" y="4744503"/>
              <a:ext cx="556601" cy="463834"/>
            </a:xfrm>
            <a:prstGeom prst="rect">
              <a:avLst/>
            </a:prstGeom>
          </p:spPr>
        </p:pic>
        <p:pic>
          <p:nvPicPr>
            <p:cNvPr id="67" name="図 66"/>
            <p:cNvPicPr>
              <a:picLocks noChangeAspect="1"/>
            </p:cNvPicPr>
            <p:nvPr/>
          </p:nvPicPr>
          <p:blipFill>
            <a:blip r:embed="rId4"/>
            <a:stretch>
              <a:fillRect/>
            </a:stretch>
          </p:blipFill>
          <p:spPr>
            <a:xfrm>
              <a:off x="7263358" y="4756838"/>
              <a:ext cx="556601" cy="463834"/>
            </a:xfrm>
            <a:prstGeom prst="rect">
              <a:avLst/>
            </a:prstGeom>
          </p:spPr>
        </p:pic>
        <p:pic>
          <p:nvPicPr>
            <p:cNvPr id="68" name="図 67"/>
            <p:cNvPicPr>
              <a:picLocks noChangeAspect="1"/>
            </p:cNvPicPr>
            <p:nvPr/>
          </p:nvPicPr>
          <p:blipFill rotWithShape="1">
            <a:blip r:embed="rId3"/>
            <a:srcRect r="95748"/>
            <a:stretch/>
          </p:blipFill>
          <p:spPr>
            <a:xfrm>
              <a:off x="5000455" y="2066347"/>
              <a:ext cx="167293" cy="3498789"/>
            </a:xfrm>
            <a:prstGeom prst="rect">
              <a:avLst/>
            </a:prstGeom>
          </p:spPr>
        </p:pic>
        <p:sp>
          <p:nvSpPr>
            <p:cNvPr id="69" name="テキスト ボックス 68"/>
            <p:cNvSpPr txBox="1"/>
            <p:nvPr/>
          </p:nvSpPr>
          <p:spPr>
            <a:xfrm>
              <a:off x="5268957" y="2773847"/>
              <a:ext cx="894394" cy="175869"/>
            </a:xfrm>
            <a:prstGeom prst="roundRect">
              <a:avLst/>
            </a:prstGeom>
            <a:solidFill>
              <a:schemeClr val="accent5">
                <a:lumMod val="75000"/>
              </a:schemeClr>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繋</a:t>
              </a:r>
              <a:r>
                <a:rPr lang="ja-JP" altLang="en-US" sz="11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がり</a:t>
              </a:r>
              <a:endPar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0" name="テキスト ボックス 69"/>
            <p:cNvSpPr txBox="1"/>
            <p:nvPr/>
          </p:nvSpPr>
          <p:spPr>
            <a:xfrm>
              <a:off x="7602402" y="2745587"/>
              <a:ext cx="894394" cy="175869"/>
            </a:xfrm>
            <a:prstGeom prst="roundRect">
              <a:avLst/>
            </a:prstGeom>
            <a:solidFill>
              <a:schemeClr val="accent5">
                <a:lumMod val="75000"/>
              </a:schemeClr>
            </a:solidFill>
          </p:spPr>
          <p:txBody>
            <a:bodyPr wrap="square" lIns="0" tIns="0" rIns="0" bIns="18000" rtlCol="0" anchor="ctr" anchorCtr="0">
              <a:noAutofit/>
            </a:bodyPr>
            <a:lstStyle/>
            <a:p>
              <a:pPr algn="ctr"/>
              <a:r>
                <a:rPr lang="ja-JP" altLang="en-US" sz="11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貢　献</a:t>
              </a:r>
              <a:endPar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1" name="テキスト ボックス 70"/>
            <p:cNvSpPr txBox="1"/>
            <p:nvPr/>
          </p:nvSpPr>
          <p:spPr>
            <a:xfrm>
              <a:off x="5085494" y="2989625"/>
              <a:ext cx="1205169" cy="476292"/>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最新</a:t>
              </a:r>
              <a:r>
                <a:rPr lang="en-US" altLang="ja-JP" sz="800" b="1" kern="0" dirty="0" smtClean="0">
                  <a:latin typeface="BIZ UDPゴシック" panose="020B0400000000000000" pitchFamily="50" charset="-128"/>
                  <a:ea typeface="BIZ UDPゴシック" panose="020B0400000000000000" pitchFamily="50" charset="-128"/>
                </a:rPr>
                <a:t>IT</a:t>
              </a:r>
              <a:r>
                <a:rPr lang="ja-JP" altLang="en-US" sz="800" b="1" kern="0" dirty="0" smtClean="0">
                  <a:latin typeface="BIZ UDPゴシック" panose="020B0400000000000000" pitchFamily="50" charset="-128"/>
                  <a:ea typeface="BIZ UDPゴシック" panose="020B0400000000000000" pitchFamily="50" charset="-128"/>
                </a:rPr>
                <a:t>技術を活用した</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ビッグデータ分析により</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潜在ニーズに応え</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繋</a:t>
              </a:r>
              <a:r>
                <a:rPr lang="ja-JP" altLang="en-US" sz="800" b="1" kern="0" dirty="0" smtClean="0">
                  <a:latin typeface="BIZ UDPゴシック" panose="020B0400000000000000" pitchFamily="50" charset="-128"/>
                  <a:ea typeface="BIZ UDPゴシック" panose="020B0400000000000000" pitchFamily="50" charset="-128"/>
                </a:rPr>
                <a:t>がりを増やしていく</a:t>
              </a:r>
              <a:endParaRPr lang="ja-JP" altLang="en-US" sz="800" b="1" kern="0" dirty="0">
                <a:latin typeface="BIZ UDPゴシック" panose="020B0400000000000000" pitchFamily="50" charset="-128"/>
                <a:ea typeface="BIZ UDPゴシック" panose="020B0400000000000000" pitchFamily="50" charset="-128"/>
              </a:endParaRPr>
            </a:p>
          </p:txBody>
        </p:sp>
        <p:sp>
          <p:nvSpPr>
            <p:cNvPr id="72" name="テキスト ボックス 71"/>
            <p:cNvSpPr txBox="1"/>
            <p:nvPr/>
          </p:nvSpPr>
          <p:spPr>
            <a:xfrm>
              <a:off x="7532768" y="2964595"/>
              <a:ext cx="1158076" cy="481925"/>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日常のお困りごとに対して、</a:t>
              </a:r>
              <a:r>
                <a:rPr lang="en-US" altLang="ja-JP" sz="800" b="1" kern="0" dirty="0">
                  <a:latin typeface="BIZ UDPゴシック" panose="020B0400000000000000" pitchFamily="50" charset="-128"/>
                  <a:ea typeface="BIZ UDPゴシック" panose="020B0400000000000000" pitchFamily="50" charset="-128"/>
                </a:rPr>
                <a:t> DN</a:t>
              </a:r>
              <a:r>
                <a:rPr lang="ja-JP" altLang="en-US" sz="800" b="1" kern="0" dirty="0">
                  <a:latin typeface="BIZ UDPゴシック" panose="020B0400000000000000" pitchFamily="50" charset="-128"/>
                  <a:ea typeface="BIZ UDPゴシック" panose="020B0400000000000000" pitchFamily="50" charset="-128"/>
                </a:rPr>
                <a:t>で</a:t>
              </a:r>
              <a:r>
                <a:rPr lang="ja-JP" altLang="en-US" sz="800" b="1" kern="0" dirty="0" smtClean="0">
                  <a:latin typeface="BIZ UDPゴシック" panose="020B0400000000000000" pitchFamily="50" charset="-128"/>
                  <a:ea typeface="BIZ UDPゴシック" panose="020B0400000000000000" pitchFamily="50" charset="-128"/>
                </a:rPr>
                <a:t>培った経験を基にした価値を折り込んでサービスを提供</a:t>
              </a:r>
              <a:endParaRPr lang="ja-JP" altLang="en-US" sz="800" b="1" kern="0" dirty="0">
                <a:latin typeface="BIZ UDPゴシック" panose="020B0400000000000000" pitchFamily="50" charset="-128"/>
                <a:ea typeface="BIZ UDPゴシック" panose="020B0400000000000000" pitchFamily="50" charset="-128"/>
              </a:endParaRPr>
            </a:p>
          </p:txBody>
        </p:sp>
        <p:sp>
          <p:nvSpPr>
            <p:cNvPr id="73" name="テキスト ボックス 72"/>
            <p:cNvSpPr txBox="1"/>
            <p:nvPr/>
          </p:nvSpPr>
          <p:spPr>
            <a:xfrm>
              <a:off x="7856049" y="4906092"/>
              <a:ext cx="575769" cy="273618"/>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エムテック</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ユニティ</a:t>
              </a:r>
              <a:endParaRPr lang="ja-JP" altLang="en-US" sz="800" b="1" kern="0" dirty="0">
                <a:latin typeface="BIZ UDPゴシック" panose="020B0400000000000000" pitchFamily="50" charset="-128"/>
                <a:ea typeface="BIZ UDPゴシック" panose="020B0400000000000000" pitchFamily="50" charset="-128"/>
              </a:endParaRPr>
            </a:p>
          </p:txBody>
        </p:sp>
        <p:sp>
          <p:nvSpPr>
            <p:cNvPr id="74" name="テキスト ボックス 73"/>
            <p:cNvSpPr txBox="1"/>
            <p:nvPr/>
          </p:nvSpPr>
          <p:spPr>
            <a:xfrm>
              <a:off x="7624315" y="4684055"/>
              <a:ext cx="894394" cy="175869"/>
            </a:xfrm>
            <a:prstGeom prst="roundRect">
              <a:avLst/>
            </a:prstGeom>
            <a:solidFill>
              <a:srgbClr val="DC0032"/>
            </a:solidFill>
          </p:spPr>
          <p:txBody>
            <a:bodyPr wrap="square" lIns="0" tIns="0" rIns="0" bIns="18000" rtlCol="0" anchor="ctr" anchorCtr="0">
              <a:noAutofit/>
            </a:bodyPr>
            <a:lstStyle/>
            <a:p>
              <a:pPr algn="ctr"/>
              <a:r>
                <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アライアンス</a:t>
              </a:r>
            </a:p>
          </p:txBody>
        </p:sp>
        <p:sp>
          <p:nvSpPr>
            <p:cNvPr id="75" name="テキスト ボックス 74"/>
            <p:cNvSpPr txBox="1"/>
            <p:nvPr/>
          </p:nvSpPr>
          <p:spPr>
            <a:xfrm>
              <a:off x="5415224" y="4883889"/>
              <a:ext cx="434430" cy="515156"/>
            </a:xfrm>
            <a:prstGeom prst="rect">
              <a:avLst/>
            </a:prstGeom>
            <a:solidFill>
              <a:schemeClr val="bg1"/>
            </a:solidFill>
          </p:spPr>
          <p:txBody>
            <a:bodyPr wrap="square" lIns="0" tIns="0" rIns="0" bIns="0" rtlCol="0">
              <a:noAutofit/>
            </a:bodyPr>
            <a:lstStyle/>
            <a:p>
              <a:pPr algn="ctr"/>
              <a:r>
                <a:rPr lang="ja-JP" altLang="en-US" sz="800" b="1" kern="0" dirty="0" smtClean="0">
                  <a:latin typeface="BIZ UDPゴシック" panose="020B0400000000000000" pitchFamily="50" charset="-128"/>
                  <a:ea typeface="BIZ UDPゴシック" panose="020B0400000000000000" pitchFamily="50" charset="-128"/>
                </a:rPr>
                <a:t>運転</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保全</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smtClean="0">
                  <a:latin typeface="BIZ UDPゴシック" panose="020B0400000000000000" pitchFamily="50" charset="-128"/>
                  <a:ea typeface="BIZ UDPゴシック" panose="020B0400000000000000" pitchFamily="50" charset="-128"/>
                </a:rPr>
                <a:t>省エネ</a:t>
              </a:r>
              <a:endParaRPr lang="en-US" altLang="ja-JP" sz="800" b="1" kern="0" dirty="0" smtClean="0">
                <a:latin typeface="BIZ UDPゴシック" panose="020B0400000000000000" pitchFamily="50" charset="-128"/>
                <a:ea typeface="BIZ UDPゴシック" panose="020B0400000000000000" pitchFamily="50" charset="-128"/>
              </a:endParaRPr>
            </a:p>
            <a:p>
              <a:pPr algn="ctr"/>
              <a:r>
                <a:rPr lang="ja-JP" altLang="en-US" sz="800" b="1" kern="0" dirty="0">
                  <a:latin typeface="BIZ UDPゴシック" panose="020B0400000000000000" pitchFamily="50" charset="-128"/>
                  <a:ea typeface="BIZ UDPゴシック" panose="020B0400000000000000" pitchFamily="50" charset="-128"/>
                </a:rPr>
                <a:t>建設</a:t>
              </a:r>
            </a:p>
          </p:txBody>
        </p:sp>
        <p:sp>
          <p:nvSpPr>
            <p:cNvPr id="76" name="テキスト ボックス 75"/>
            <p:cNvSpPr txBox="1"/>
            <p:nvPr/>
          </p:nvSpPr>
          <p:spPr>
            <a:xfrm>
              <a:off x="5105864" y="4684054"/>
              <a:ext cx="894394" cy="175869"/>
            </a:xfrm>
            <a:prstGeom prst="roundRect">
              <a:avLst/>
            </a:prstGeom>
            <a:solidFill>
              <a:srgbClr val="DC0032"/>
            </a:solidFill>
          </p:spPr>
          <p:txBody>
            <a:bodyPr wrap="square" lIns="0" tIns="0" rIns="0" bIns="18000" rtlCol="0" anchor="ctr" anchorCtr="0">
              <a:noAutofit/>
            </a:bodyPr>
            <a:lstStyle/>
            <a:p>
              <a:pPr algn="ctr"/>
              <a:r>
                <a:rPr lang="ja-JP" altLang="en-US" sz="1100" b="1" kern="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総智総力</a:t>
              </a:r>
              <a:endParaRPr lang="ja-JP" altLang="en-US" sz="1100" b="1" kern="0" dirty="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grpSp>
      <p:sp>
        <p:nvSpPr>
          <p:cNvPr id="78" name="テキスト ボックス 77"/>
          <p:cNvSpPr txBox="1"/>
          <p:nvPr/>
        </p:nvSpPr>
        <p:spPr>
          <a:xfrm>
            <a:off x="4356524" y="8544919"/>
            <a:ext cx="1283683" cy="367230"/>
          </a:xfrm>
          <a:prstGeom prst="rect">
            <a:avLst/>
          </a:prstGeom>
          <a:solidFill>
            <a:schemeClr val="bg1">
              <a:alpha val="50000"/>
            </a:schemeClr>
          </a:solidFill>
        </p:spPr>
        <p:txBody>
          <a:bodyPr vert="horz" wrap="square" lIns="0" tIns="0" rIns="0" bIns="0" rtlCol="0">
            <a:noAutofit/>
          </a:bodyPr>
          <a:lstStyle/>
          <a:p>
            <a:pPr algn="ctr"/>
            <a:r>
              <a:rPr lang="ja-JP" altLang="en-US" sz="11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シェアード・サービス</a:t>
            </a:r>
            <a:endParaRPr lang="en-US" altLang="ja-JP" sz="11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r>
              <a:rPr lang="ja-JP" altLang="en-US" sz="11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ソリューション</a:t>
            </a:r>
            <a:endParaRPr lang="ja-JP" altLang="en-US" sz="11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9" name="テキスト ボックス 78"/>
          <p:cNvSpPr txBox="1"/>
          <p:nvPr/>
        </p:nvSpPr>
        <p:spPr>
          <a:xfrm>
            <a:off x="14068714" y="2846063"/>
            <a:ext cx="430887" cy="1185042"/>
          </a:xfrm>
          <a:prstGeom prst="rect">
            <a:avLst/>
          </a:prstGeom>
          <a:noFill/>
        </p:spPr>
        <p:txBody>
          <a:bodyPr vert="eaVert" wrap="square" rtlCol="0">
            <a:spAutoFit/>
          </a:bodyPr>
          <a:lstStyle/>
          <a:p>
            <a:pPr algn="ctr"/>
            <a:r>
              <a:rPr lang="ja-JP" altLang="en-US" sz="16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ＦａａＳ</a:t>
            </a:r>
            <a:endParaRPr lang="ja-JP" altLang="en-US" sz="16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35" name="テキスト ボックス 34"/>
          <p:cNvSpPr txBox="1"/>
          <p:nvPr/>
        </p:nvSpPr>
        <p:spPr>
          <a:xfrm>
            <a:off x="4973916" y="10828829"/>
            <a:ext cx="2337897" cy="207749"/>
          </a:xfrm>
          <a:prstGeom prst="rect">
            <a:avLst/>
          </a:prstGeom>
          <a:noFill/>
        </p:spPr>
        <p:txBody>
          <a:bodyPr vert="horz" wrap="square" rtlCol="0">
            <a:sp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1" lang="en-US" altLang="ja-JP" sz="1000" b="1" i="0"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t>
            </a:r>
            <a:r>
              <a:rPr kumimoji="1" lang="en-US" altLang="ja-JP" sz="1000" b="1" i="0" strike="noStrike" kern="0" cap="none" spc="0" normalizeH="0" baseline="0" noProof="0" dirty="0" err="1"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FaaS</a:t>
            </a:r>
            <a:r>
              <a:rPr kumimoji="1" lang="en-US" altLang="ja-JP" sz="1000" b="1" i="0"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strike="noStrike" kern="0" cap="none" spc="0" normalizeH="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u="sng"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F</a:t>
            </a:r>
            <a:r>
              <a:rPr kumimoji="1" lang="en-US" altLang="ja-JP" sz="10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acility</a:t>
            </a:r>
            <a:r>
              <a:rPr lang="ja-JP" altLang="en-US" sz="1000" b="1" kern="0" noProof="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en-US" altLang="ja-JP" sz="1000" b="1" u="sng" kern="0" noProof="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ｓ </a:t>
            </a:r>
            <a:r>
              <a:rPr kumimoji="1" lang="en-US" altLang="ja-JP" sz="1000" b="1" i="0" u="sng"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a</a:t>
            </a:r>
            <a:r>
              <a:rPr kumimoji="1" lang="ja-JP" altLang="en-US" sz="10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 </a:t>
            </a:r>
            <a:r>
              <a:rPr kumimoji="1" lang="en-US" altLang="ja-JP" sz="1000" b="1" i="0" u="sng"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S</a:t>
            </a:r>
            <a:r>
              <a:rPr kumimoji="1" lang="en-US" altLang="ja-JP" sz="1000" b="1" i="0" u="none" strike="noStrike" kern="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ervice</a:t>
            </a:r>
            <a:endParaRPr kumimoji="1" lang="ja-JP" altLang="en-US" sz="1000" b="1" i="0" u="none" strike="noStrike" kern="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2801257" y="7647455"/>
            <a:ext cx="400110" cy="1185042"/>
          </a:xfrm>
          <a:prstGeom prst="rect">
            <a:avLst/>
          </a:prstGeom>
          <a:noFill/>
        </p:spPr>
        <p:txBody>
          <a:bodyPr vert="eaVert" wrap="square" rtlCol="0">
            <a:spAutoFit/>
          </a:bodyPr>
          <a:lstStyle/>
          <a:p>
            <a:pPr algn="ctr"/>
            <a:r>
              <a:rPr lang="ja-JP" altLang="en-US" sz="1400" b="1" kern="0" dirty="0" smtClean="0">
                <a:solidFill>
                  <a:srgbClr val="3B81E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サービス</a:t>
            </a:r>
            <a:endParaRPr lang="ja-JP" altLang="en-US" sz="1400" b="1" kern="0" dirty="0">
              <a:solidFill>
                <a:srgbClr val="3B81E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38" name="テキスト ボックス 37"/>
          <p:cNvSpPr txBox="1"/>
          <p:nvPr/>
        </p:nvSpPr>
        <p:spPr>
          <a:xfrm>
            <a:off x="2803597" y="9417158"/>
            <a:ext cx="400110" cy="1185042"/>
          </a:xfrm>
          <a:prstGeom prst="rect">
            <a:avLst/>
          </a:prstGeom>
          <a:noFill/>
        </p:spPr>
        <p:txBody>
          <a:bodyPr vert="eaVert" wrap="square" rtlCol="0">
            <a:spAutoFit/>
          </a:bodyPr>
          <a:lstStyle/>
          <a:p>
            <a:pPr algn="ctr"/>
            <a:r>
              <a:rPr lang="ja-JP" altLang="en-US" sz="14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システム</a:t>
            </a:r>
            <a:endParaRPr lang="ja-JP" altLang="en-US" sz="14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3" name="左中かっこ 2"/>
          <p:cNvSpPr/>
          <p:nvPr/>
        </p:nvSpPr>
        <p:spPr>
          <a:xfrm>
            <a:off x="2612943" y="8093369"/>
            <a:ext cx="240281" cy="1979810"/>
          </a:xfrm>
          <a:prstGeom prst="lef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32809E8B-7D41-4F64-836B-A6D3A20CDF0C}"/>
              </a:ext>
            </a:extLst>
          </p:cNvPr>
          <p:cNvSpPr/>
          <p:nvPr/>
        </p:nvSpPr>
        <p:spPr>
          <a:xfrm>
            <a:off x="8833517" y="5323093"/>
            <a:ext cx="1606047" cy="318924"/>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削除</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0" name="正方形/長方形 39">
            <a:extLst>
              <a:ext uri="{FF2B5EF4-FFF2-40B4-BE49-F238E27FC236}">
                <a16:creationId xmlns:a16="http://schemas.microsoft.com/office/drawing/2014/main" id="{32809E8B-7D41-4F64-836B-A6D3A20CDF0C}"/>
              </a:ext>
            </a:extLst>
          </p:cNvPr>
          <p:cNvSpPr/>
          <p:nvPr/>
        </p:nvSpPr>
        <p:spPr>
          <a:xfrm>
            <a:off x="4139060" y="8724206"/>
            <a:ext cx="1606047" cy="1057588"/>
          </a:xfrm>
          <a:prstGeom prst="rect">
            <a:avLst/>
          </a:prstGeom>
          <a:solidFill>
            <a:schemeClr val="bg1"/>
          </a:solidFill>
          <a:ln>
            <a:solidFill>
              <a:srgbClr val="DC0032"/>
            </a:solid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と同様のプラットフォームを</a:t>
            </a:r>
            <a:r>
              <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err="1"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が提</a:t>
            </a: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供する内容に変更</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1" name="正方形/長方形 40">
            <a:extLst>
              <a:ext uri="{FF2B5EF4-FFF2-40B4-BE49-F238E27FC236}">
                <a16:creationId xmlns:a16="http://schemas.microsoft.com/office/drawing/2014/main" id="{32809E8B-7D41-4F64-836B-A6D3A20CDF0C}"/>
              </a:ext>
            </a:extLst>
          </p:cNvPr>
          <p:cNvSpPr/>
          <p:nvPr/>
        </p:nvSpPr>
        <p:spPr>
          <a:xfrm>
            <a:off x="2610974" y="7625951"/>
            <a:ext cx="708965" cy="3147382"/>
          </a:xfrm>
          <a:prstGeom prst="rect">
            <a:avLst/>
          </a:prstGeom>
          <a:solidFill>
            <a:schemeClr val="bg1"/>
          </a:solidFill>
          <a:ln>
            <a:solidFill>
              <a:srgbClr val="DC0032"/>
            </a:solidFill>
          </a:ln>
        </p:spPr>
        <p:txBody>
          <a:bodyPr wrap="square" tIns="36000" b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
        <p:nvSpPr>
          <p:cNvPr id="42" name="正方形/長方形 41">
            <a:extLst>
              <a:ext uri="{FF2B5EF4-FFF2-40B4-BE49-F238E27FC236}">
                <a16:creationId xmlns:a16="http://schemas.microsoft.com/office/drawing/2014/main" id="{32809E8B-7D41-4F64-836B-A6D3A20CDF0C}"/>
              </a:ext>
            </a:extLst>
          </p:cNvPr>
          <p:cNvSpPr/>
          <p:nvPr/>
        </p:nvSpPr>
        <p:spPr>
          <a:xfrm>
            <a:off x="328183" y="1664086"/>
            <a:ext cx="3716844" cy="3730785"/>
          </a:xfrm>
          <a:prstGeom prst="rect">
            <a:avLst/>
          </a:prstGeom>
          <a:solidFill>
            <a:schemeClr val="bg1"/>
          </a:solidFill>
          <a:ln>
            <a:solidFill>
              <a:srgbClr val="DC0032"/>
            </a:solidFill>
          </a:ln>
        </p:spPr>
        <p:txBody>
          <a:bodyPr wrap="square" tIns="36000" bIns="3600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プラットフォーム</a:t>
            </a:r>
            <a:r>
              <a:rPr lang="ja-JP" altLang="en-US" sz="1600" b="1" dirty="0" smtClean="0">
                <a:solidFill>
                  <a:srgbClr val="FF0000"/>
                </a:solidFill>
                <a:latin typeface="BIZ UDPゴシック" panose="020B0400000000000000" pitchFamily="50" charset="-128"/>
                <a:ea typeface="BIZ UDPゴシック" panose="020B0400000000000000" pitchFamily="50" charset="-128"/>
              </a:rPr>
              <a:t>の目的・役割</a:t>
            </a:r>
            <a:endParaRPr lang="en-US" altLang="ja-JP" sz="1600" b="1" dirty="0" smtClean="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FF0000"/>
                </a:solidFill>
                <a:latin typeface="BIZ UDPゴシック" panose="020B0400000000000000" pitchFamily="50" charset="-128"/>
                <a:ea typeface="BIZ UDPゴシック" panose="020B0400000000000000" pitchFamily="50" charset="-128"/>
              </a:rPr>
              <a:t>・</a:t>
            </a:r>
            <a:endParaRPr lang="en-US" altLang="ja-JP" sz="1600" b="1" dirty="0" smtClean="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rPr>
              <a:t>・</a:t>
            </a:r>
            <a:endPar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pic>
        <p:nvPicPr>
          <p:cNvPr id="44" name="図 43"/>
          <p:cNvPicPr>
            <a:picLocks noChangeAspect="1"/>
          </p:cNvPicPr>
          <p:nvPr/>
        </p:nvPicPr>
        <p:blipFill>
          <a:blip r:embed="rId5"/>
          <a:stretch>
            <a:fillRect/>
          </a:stretch>
        </p:blipFill>
        <p:spPr>
          <a:xfrm>
            <a:off x="280284" y="1651542"/>
            <a:ext cx="8743419" cy="4023007"/>
          </a:xfrm>
          <a:prstGeom prst="rect">
            <a:avLst/>
          </a:prstGeom>
          <a:solidFill>
            <a:schemeClr val="bg1"/>
          </a:solidFill>
        </p:spPr>
      </p:pic>
      <p:sp>
        <p:nvSpPr>
          <p:cNvPr id="45" name="正方形/長方形 44">
            <a:extLst>
              <a:ext uri="{FF2B5EF4-FFF2-40B4-BE49-F238E27FC236}">
                <a16:creationId xmlns:a16="http://schemas.microsoft.com/office/drawing/2014/main" id="{32809E8B-7D41-4F64-836B-A6D3A20CDF0C}"/>
              </a:ext>
            </a:extLst>
          </p:cNvPr>
          <p:cNvSpPr/>
          <p:nvPr/>
        </p:nvSpPr>
        <p:spPr>
          <a:xfrm>
            <a:off x="280284" y="3225920"/>
            <a:ext cx="3136437" cy="1057588"/>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ソリューション本部</a:t>
            </a:r>
            <a:endPar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FF0000"/>
                </a:solidFill>
                <a:latin typeface="BIZ UDPゴシック" panose="020B0400000000000000" pitchFamily="50" charset="-128"/>
                <a:ea typeface="BIZ UDPゴシック" panose="020B0400000000000000" pitchFamily="50" charset="-128"/>
              </a:rPr>
              <a:t>現状の仕事、工事管理、防災業務</a:t>
            </a:r>
            <a:endParaRPr lang="en-US" altLang="ja-JP" sz="1600" b="1" dirty="0" smtClean="0">
              <a:solidFill>
                <a:srgbClr val="FF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FF0000"/>
                </a:solidFill>
                <a:latin typeface="BIZ UDPゴシック" panose="020B0400000000000000" pitchFamily="50" charset="-128"/>
                <a:ea typeface="BIZ UDPゴシック" panose="020B0400000000000000" pitchFamily="50" charset="-128"/>
              </a:rPr>
              <a:t>緑化、厚生施設管理、今後やっていくやつは？</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pic>
        <p:nvPicPr>
          <p:cNvPr id="46" name="図 45"/>
          <p:cNvPicPr>
            <a:picLocks noChangeAspect="1"/>
          </p:cNvPicPr>
          <p:nvPr/>
        </p:nvPicPr>
        <p:blipFill>
          <a:blip r:embed="rId6"/>
          <a:stretch>
            <a:fillRect/>
          </a:stretch>
        </p:blipFill>
        <p:spPr>
          <a:xfrm>
            <a:off x="8962415" y="1714677"/>
            <a:ext cx="4646927" cy="3582677"/>
          </a:xfrm>
          <a:prstGeom prst="rect">
            <a:avLst/>
          </a:prstGeom>
          <a:solidFill>
            <a:schemeClr val="bg1"/>
          </a:solidFill>
        </p:spPr>
      </p:pic>
    </p:spTree>
    <p:extLst>
      <p:ext uri="{BB962C8B-B14F-4D97-AF65-F5344CB8AC3E}">
        <p14:creationId xmlns:p14="http://schemas.microsoft.com/office/powerpoint/2010/main" val="5317107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p:cNvSpPr/>
          <p:nvPr/>
        </p:nvSpPr>
        <p:spPr>
          <a:xfrm>
            <a:off x="4836815" y="1861589"/>
            <a:ext cx="4009333" cy="3675611"/>
          </a:xfrm>
          <a:prstGeom prst="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４</a:t>
            </a:r>
            <a:r>
              <a:rPr lang="ja-JP" altLang="en-US" dirty="0" smtClean="0">
                <a:latin typeface="BIZ UDPゴシック" panose="020B0400000000000000" pitchFamily="50" charset="-128"/>
                <a:ea typeface="BIZ UDPゴシック" panose="020B0400000000000000" pitchFamily="50" charset="-128"/>
              </a:rPr>
              <a:t>、</a:t>
            </a:r>
            <a:r>
              <a:rPr lang="en-US" altLang="ja-JP" dirty="0" smtClean="0">
                <a:latin typeface="BIZ UDPゴシック" panose="020B0400000000000000" pitchFamily="50" charset="-128"/>
                <a:ea typeface="BIZ UDPゴシック" panose="020B0400000000000000" pitchFamily="50" charset="-128"/>
              </a:rPr>
              <a:t>DNG</a:t>
            </a:r>
            <a:r>
              <a:rPr lang="ja-JP" altLang="en-US" dirty="0" smtClean="0">
                <a:latin typeface="BIZ UDPゴシック" panose="020B0400000000000000" pitchFamily="50" charset="-128"/>
                <a:ea typeface="BIZ UDPゴシック" panose="020B0400000000000000" pitchFamily="50" charset="-128"/>
              </a:rPr>
              <a:t>全体の最適管理</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278228" cy="338554"/>
          </a:xfrm>
          <a:prstGeom prst="rect">
            <a:avLst/>
          </a:prstGeom>
          <a:noFill/>
        </p:spPr>
        <p:txBody>
          <a:bodyPr wrap="none" rtlCol="0">
            <a:spAutoFit/>
          </a:bodyPr>
          <a:lstStyle/>
          <a:p>
            <a:pPr lvl="0">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専門性</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一元管理</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強味</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を活かして、</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個社の施設運営をトータルでサポート</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 name="正方形/長方形 5">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512658"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lvl="0" algn="ctr">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規模・ニーズに合わせた提案</a:t>
            </a:r>
            <a:r>
              <a:rPr kumimoji="1" lang="ja-JP" altLang="en-US"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 </a:t>
            </a:r>
            <a:r>
              <a:rPr kumimoji="1" lang="en-US" altLang="ja-JP" sz="16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計画・予算の比較検討</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運用品質の改善</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コストの適正化</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4" name="正方形/長方形 113">
            <a:extLst>
              <a:ext uri="{FF2B5EF4-FFF2-40B4-BE49-F238E27FC236}">
                <a16:creationId xmlns:a16="http://schemas.microsoft.com/office/drawing/2014/main" id="{32809E8B-7D41-4F64-836B-A6D3A20CDF0C}"/>
              </a:ext>
            </a:extLst>
          </p:cNvPr>
          <p:cNvSpPr/>
          <p:nvPr/>
        </p:nvSpPr>
        <p:spPr>
          <a:xfrm>
            <a:off x="350578" y="1094156"/>
            <a:ext cx="8324234"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あらゆる施設分野の困りごとを親身に解決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 コスト削減 ＆ 工場価値の向上</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27084" y="5135475"/>
            <a:ext cx="4233851" cy="553998"/>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 </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r>
              <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4</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36" name="テキスト ボックス 35"/>
          <p:cNvSpPr txBox="1"/>
          <p:nvPr/>
        </p:nvSpPr>
        <p:spPr>
          <a:xfrm>
            <a:off x="218777" y="1567778"/>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工場・建物</a:t>
            </a: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 name="正方形/長方形 3"/>
          <p:cNvSpPr/>
          <p:nvPr/>
        </p:nvSpPr>
        <p:spPr>
          <a:xfrm>
            <a:off x="236278" y="280733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p:cNvSpPr/>
          <p:nvPr/>
        </p:nvSpPr>
        <p:spPr>
          <a:xfrm>
            <a:off x="236278" y="1881862"/>
            <a:ext cx="3891638" cy="3286794"/>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1450975" y="214767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smtClean="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smtClean="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r>
              <a:rPr lang="ja-JP" altLang="en-US" sz="1200" dirty="0" smtClean="0">
                <a:solidFill>
                  <a:schemeClr val="tx1"/>
                </a:solidFill>
                <a:latin typeface="BIZ UDPゴシック" panose="020B0400000000000000" pitchFamily="50" charset="-128"/>
                <a:ea typeface="BIZ UDPゴシック" panose="020B0400000000000000" pitchFamily="50" charset="-128"/>
              </a:rPr>
              <a:t>償却費</a:t>
            </a: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 name="フリーフォーム 9"/>
          <p:cNvSpPr/>
          <p:nvPr/>
        </p:nvSpPr>
        <p:spPr>
          <a:xfrm>
            <a:off x="1049020" y="283972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エネルギ費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1" name="フリーフォーム 10"/>
          <p:cNvSpPr/>
          <p:nvPr/>
        </p:nvSpPr>
        <p:spPr>
          <a:xfrm>
            <a:off x="2108200" y="283972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修繕費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2" name="フリーフォーム 11"/>
          <p:cNvSpPr/>
          <p:nvPr/>
        </p:nvSpPr>
        <p:spPr>
          <a:xfrm>
            <a:off x="1277620" y="386842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保全費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43" name="テキスト ボックス 42">
            <a:extLst>
              <a:ext uri="{FF2B5EF4-FFF2-40B4-BE49-F238E27FC236}">
                <a16:creationId xmlns:a16="http://schemas.microsoft.com/office/drawing/2014/main" id="{60C3DAB6-DD13-4CFC-9E32-E4E5F86AAD51}"/>
              </a:ext>
            </a:extLst>
          </p:cNvPr>
          <p:cNvSpPr txBox="1"/>
          <p:nvPr/>
        </p:nvSpPr>
        <p:spPr>
          <a:xfrm>
            <a:off x="200188" y="278444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60C3DAB6-DD13-4CFC-9E32-E4E5F86AAD51}"/>
              </a:ext>
            </a:extLst>
          </p:cNvPr>
          <p:cNvSpPr txBox="1"/>
          <p:nvPr/>
        </p:nvSpPr>
        <p:spPr>
          <a:xfrm>
            <a:off x="195761" y="250349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5" name="右矢印 14"/>
          <p:cNvSpPr/>
          <p:nvPr/>
        </p:nvSpPr>
        <p:spPr>
          <a:xfrm>
            <a:off x="3611171" y="3462404"/>
            <a:ext cx="1558087" cy="576381"/>
          </a:xfrm>
          <a:prstGeom prst="rightArrow">
            <a:avLst>
              <a:gd name="adj1" fmla="val 50000"/>
              <a:gd name="adj2" fmla="val 67627"/>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0C87EA33-8890-449F-B9B3-41AEE1716C39}"/>
              </a:ext>
            </a:extLst>
          </p:cNvPr>
          <p:cNvSpPr/>
          <p:nvPr/>
        </p:nvSpPr>
        <p:spPr>
          <a:xfrm>
            <a:off x="5643666" y="4387831"/>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工場価値の向上</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正方形/長方形 48">
            <a:extLst>
              <a:ext uri="{FF2B5EF4-FFF2-40B4-BE49-F238E27FC236}">
                <a16:creationId xmlns:a16="http://schemas.microsoft.com/office/drawing/2014/main" id="{75516B43-81DC-4915-A470-07D75A82519C}"/>
              </a:ext>
            </a:extLst>
          </p:cNvPr>
          <p:cNvSpPr/>
          <p:nvPr/>
        </p:nvSpPr>
        <p:spPr>
          <a:xfrm>
            <a:off x="5240613" y="4411736"/>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1" name="正方形/長方形 50">
            <a:extLst>
              <a:ext uri="{FF2B5EF4-FFF2-40B4-BE49-F238E27FC236}">
                <a16:creationId xmlns:a16="http://schemas.microsoft.com/office/drawing/2014/main" id="{B3F9EDCA-4410-4A17-A6FE-13522207831E}"/>
              </a:ext>
            </a:extLst>
          </p:cNvPr>
          <p:cNvSpPr/>
          <p:nvPr/>
        </p:nvSpPr>
        <p:spPr>
          <a:xfrm>
            <a:off x="5629081" y="4411493"/>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52" name="正方形/長方形 51">
            <a:extLst>
              <a:ext uri="{FF2B5EF4-FFF2-40B4-BE49-F238E27FC236}">
                <a16:creationId xmlns:a16="http://schemas.microsoft.com/office/drawing/2014/main" id="{89B328AF-160B-4412-B2FD-7D9A022FB453}"/>
              </a:ext>
            </a:extLst>
          </p:cNvPr>
          <p:cNvSpPr/>
          <p:nvPr/>
        </p:nvSpPr>
        <p:spPr>
          <a:xfrm>
            <a:off x="5289815" y="4390771"/>
            <a:ext cx="4772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③</a:t>
            </a:r>
          </a:p>
        </p:txBody>
      </p:sp>
      <p:sp>
        <p:nvSpPr>
          <p:cNvPr id="58" name="正方形/長方形 57">
            <a:extLst>
              <a:ext uri="{FF2B5EF4-FFF2-40B4-BE49-F238E27FC236}">
                <a16:creationId xmlns:a16="http://schemas.microsoft.com/office/drawing/2014/main" id="{0C87EA33-8890-449F-B9B3-41AEE1716C39}"/>
              </a:ext>
            </a:extLst>
          </p:cNvPr>
          <p:cNvSpPr/>
          <p:nvPr/>
        </p:nvSpPr>
        <p:spPr>
          <a:xfrm>
            <a:off x="5634384" y="2004608"/>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施設業務の省人化・省力化</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正方形/長方形 58">
            <a:extLst>
              <a:ext uri="{FF2B5EF4-FFF2-40B4-BE49-F238E27FC236}">
                <a16:creationId xmlns:a16="http://schemas.microsoft.com/office/drawing/2014/main" id="{75516B43-81DC-4915-A470-07D75A82519C}"/>
              </a:ext>
            </a:extLst>
          </p:cNvPr>
          <p:cNvSpPr/>
          <p:nvPr/>
        </p:nvSpPr>
        <p:spPr>
          <a:xfrm>
            <a:off x="5231331" y="2028513"/>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60" name="正方形/長方形 59">
            <a:extLst>
              <a:ext uri="{FF2B5EF4-FFF2-40B4-BE49-F238E27FC236}">
                <a16:creationId xmlns:a16="http://schemas.microsoft.com/office/drawing/2014/main" id="{B3F9EDCA-4410-4A17-A6FE-13522207831E}"/>
              </a:ext>
            </a:extLst>
          </p:cNvPr>
          <p:cNvSpPr/>
          <p:nvPr/>
        </p:nvSpPr>
        <p:spPr>
          <a:xfrm>
            <a:off x="5619799" y="2028270"/>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61" name="正方形/長方形 60">
            <a:extLst>
              <a:ext uri="{FF2B5EF4-FFF2-40B4-BE49-F238E27FC236}">
                <a16:creationId xmlns:a16="http://schemas.microsoft.com/office/drawing/2014/main" id="{89B328AF-160B-4412-B2FD-7D9A022FB453}"/>
              </a:ext>
            </a:extLst>
          </p:cNvPr>
          <p:cNvSpPr/>
          <p:nvPr/>
        </p:nvSpPr>
        <p:spPr>
          <a:xfrm>
            <a:off x="5280533" y="2007548"/>
            <a:ext cx="47728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①</a:t>
            </a:r>
          </a:p>
        </p:txBody>
      </p:sp>
      <p:sp>
        <p:nvSpPr>
          <p:cNvPr id="62" name="正方形/長方形 61">
            <a:extLst>
              <a:ext uri="{FF2B5EF4-FFF2-40B4-BE49-F238E27FC236}">
                <a16:creationId xmlns:a16="http://schemas.microsoft.com/office/drawing/2014/main" id="{9A5705C1-5DB2-4017-AA4F-8947D129414A}"/>
              </a:ext>
            </a:extLst>
          </p:cNvPr>
          <p:cNvSpPr/>
          <p:nvPr/>
        </p:nvSpPr>
        <p:spPr>
          <a:xfrm>
            <a:off x="5229622" y="3210542"/>
            <a:ext cx="399459" cy="295678"/>
          </a:xfrm>
          <a:prstGeom prst="rect">
            <a:avLst/>
          </a:prstGeom>
          <a:solidFill>
            <a:schemeClr val="bg2"/>
          </a:solid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7" name="正方形/長方形 76">
            <a:extLst>
              <a:ext uri="{FF2B5EF4-FFF2-40B4-BE49-F238E27FC236}">
                <a16:creationId xmlns:a16="http://schemas.microsoft.com/office/drawing/2014/main" id="{46D88C8C-113F-4DC5-A2C2-C4EC2DFF44D9}"/>
              </a:ext>
            </a:extLst>
          </p:cNvPr>
          <p:cNvSpPr/>
          <p:nvPr/>
        </p:nvSpPr>
        <p:spPr>
          <a:xfrm>
            <a:off x="5618090" y="3210299"/>
            <a:ext cx="2922840" cy="296164"/>
          </a:xfrm>
          <a:prstGeom prst="rect">
            <a:avLst/>
          </a:prstGeom>
          <a:noFill/>
          <a:ln w="19050">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0" name="正方形/長方形 79">
            <a:extLst>
              <a:ext uri="{FF2B5EF4-FFF2-40B4-BE49-F238E27FC236}">
                <a16:creationId xmlns:a16="http://schemas.microsoft.com/office/drawing/2014/main" id="{165968C0-9629-4F87-836B-1E2AC0ACEDD9}"/>
              </a:ext>
            </a:extLst>
          </p:cNvPr>
          <p:cNvSpPr/>
          <p:nvPr/>
        </p:nvSpPr>
        <p:spPr>
          <a:xfrm>
            <a:off x="5271204" y="3182042"/>
            <a:ext cx="416323"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FFFFFF"/>
                </a:solidFill>
                <a:effectLst/>
                <a:uLnTx/>
                <a:uFillTx/>
                <a:latin typeface="BIZ UDPゴシック" panose="020B0400000000000000" pitchFamily="50" charset="-128"/>
                <a:ea typeface="BIZ UDPゴシック" panose="020B0400000000000000" pitchFamily="50" charset="-128"/>
                <a:cs typeface="+mn-cs"/>
              </a:rPr>
              <a:t>②</a:t>
            </a:r>
            <a:endParaRPr kumimoji="1" lang="ja-JP" altLang="en-US" sz="1600" b="0" i="0" u="none" strike="noStrike" kern="1200" cap="none" spc="0" normalizeH="0" baseline="0" noProof="0" dirty="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1" name="正方形/長方形 80"/>
          <p:cNvSpPr/>
          <p:nvPr/>
        </p:nvSpPr>
        <p:spPr>
          <a:xfrm>
            <a:off x="5195863" y="2324893"/>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・運用体制を相互に補完</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異常対応の迅速化、点検作業の効率化</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●仕事の質向上＋更なるコスト削減を提案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6" name="テキスト ボックス 45"/>
          <p:cNvSpPr txBox="1"/>
          <p:nvPr/>
        </p:nvSpPr>
        <p:spPr>
          <a:xfrm>
            <a:off x="3618103" y="3108833"/>
            <a:ext cx="1555684" cy="430887"/>
          </a:xfrm>
          <a:prstGeom prst="rect">
            <a:avLst/>
          </a:prstGeom>
          <a:solidFill>
            <a:srgbClr val="FFFFFF">
              <a:alpha val="50196"/>
            </a:srgbClr>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400" b="1" kern="0" noProof="0"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FS</a:t>
            </a:r>
            <a:r>
              <a:rPr lang="ja-JP" altLang="en-US" sz="1400" b="1" kern="0" noProof="0"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のソリューションシェアードサービス</a:t>
            </a:r>
            <a:endParaRPr kumimoji="1" lang="ja-JP" altLang="en-US"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82" name="テキスト ボックス 81"/>
          <p:cNvSpPr txBox="1"/>
          <p:nvPr/>
        </p:nvSpPr>
        <p:spPr>
          <a:xfrm>
            <a:off x="4775608" y="1567778"/>
            <a:ext cx="17396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■ユーザ メリット</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3" name="正方形/長方形 82">
            <a:extLst>
              <a:ext uri="{FF2B5EF4-FFF2-40B4-BE49-F238E27FC236}">
                <a16:creationId xmlns:a16="http://schemas.microsoft.com/office/drawing/2014/main" id="{0C87EA33-8890-449F-B9B3-41AEE1716C39}"/>
              </a:ext>
            </a:extLst>
          </p:cNvPr>
          <p:cNvSpPr/>
          <p:nvPr/>
        </p:nvSpPr>
        <p:spPr>
          <a:xfrm>
            <a:off x="5633626" y="3189104"/>
            <a:ext cx="2908255"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ライフサイクルコストの</a:t>
            </a:r>
            <a:r>
              <a:rPr lang="ja-JP" altLang="en-US" sz="1600" dirty="0">
                <a:solidFill>
                  <a:srgbClr val="000000"/>
                </a:solidFill>
                <a:latin typeface="BIZ UDPゴシック" panose="020B0400000000000000" pitchFamily="50" charset="-128"/>
                <a:ea typeface="BIZ UDPゴシック" panose="020B0400000000000000" pitchFamily="50" charset="-128"/>
              </a:rPr>
              <a:t>削減</a:t>
            </a:r>
            <a:endParaRPr kumimoji="1" lang="ja-JP" altLang="en-US" sz="16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4" name="正方形/長方形 83"/>
          <p:cNvSpPr/>
          <p:nvPr/>
        </p:nvSpPr>
        <p:spPr>
          <a:xfrm>
            <a:off x="5183162" y="3505516"/>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・培った専門技能で現場改善・管理最適化</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保全計画の最適化、省エネの加速</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DN</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の</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CD</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手法・省エネ改善を提案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5" name="正方形/長方形 84"/>
          <p:cNvSpPr/>
          <p:nvPr/>
        </p:nvSpPr>
        <p:spPr>
          <a:xfrm>
            <a:off x="5219961" y="4716932"/>
            <a:ext cx="361348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・建物の機能や美観・</a:t>
            </a:r>
            <a:r>
              <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CSR</a:t>
            </a:r>
            <a:r>
              <a:rPr kumimoji="1" lang="ja-JP" altLang="en-US"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の向上</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⇒ニーズに応えるリニューアル、緑化促進</a:t>
            </a:r>
            <a:endParaRPr kumimoji="1" lang="en-US" altLang="ja-JP" sz="14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　</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DN</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の</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CD</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手法・緑化を提案</a:t>
            </a:r>
            <a:endParaRPr kumimoji="1" lang="en-US" altLang="ja-JP"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7" name="正方形/長方形 36">
            <a:extLst>
              <a:ext uri="{FF2B5EF4-FFF2-40B4-BE49-F238E27FC236}">
                <a16:creationId xmlns:a16="http://schemas.microsoft.com/office/drawing/2014/main" id="{32809E8B-7D41-4F64-836B-A6D3A20CDF0C}"/>
              </a:ext>
            </a:extLst>
          </p:cNvPr>
          <p:cNvSpPr/>
          <p:nvPr/>
        </p:nvSpPr>
        <p:spPr>
          <a:xfrm>
            <a:off x="5313823" y="3085812"/>
            <a:ext cx="3136437" cy="318924"/>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左図の費用と紐付</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22049193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94231" y="1836577"/>
            <a:ext cx="4067907" cy="37422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６</a:t>
            </a:r>
            <a:r>
              <a:rPr lang="ja-JP" altLang="en-US" dirty="0" smtClean="0">
                <a:latin typeface="BIZ UDPゴシック" panose="020B0400000000000000" pitchFamily="50" charset="-128"/>
                <a:ea typeface="BIZ UDPゴシック" panose="020B0400000000000000" pitchFamily="50" charset="-128"/>
              </a:rPr>
              <a:t>、オープンネットワークシステム</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51547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効率的な施設運営を可能に → 動く中央監視</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室</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モバイル監視・制御</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により全設備を見える化</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8967" y="5678020"/>
            <a:ext cx="8610274"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工場の 施設業務の効率化 ＋ インテリジェント化 ⇒ </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工場の価値向上</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4866" y="1134081"/>
            <a:ext cx="7759700" cy="6864350"/>
          </a:xfrm>
          <a:prstGeom prst="rect">
            <a:avLst/>
          </a:prstGeom>
        </p:spPr>
      </p:pic>
      <p:sp>
        <p:nvSpPr>
          <p:cNvPr id="17" name="正方形/長方形 16"/>
          <p:cNvSpPr/>
          <p:nvPr/>
        </p:nvSpPr>
        <p:spPr>
          <a:xfrm>
            <a:off x="674727" y="7104855"/>
            <a:ext cx="34531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srgbClr val="000000"/>
                </a:solidFill>
                <a:effectLst/>
                <a:uLnTx/>
                <a:uFillTx/>
                <a:latin typeface="Meiryo UI"/>
                <a:ea typeface="Meiryo UI"/>
                <a:cs typeface="+mn-cs"/>
              </a:rPr>
              <a:t>管理運営コスト削減と省エネに貢献</a:t>
            </a:r>
          </a:p>
        </p:txBody>
      </p:sp>
      <p:pic>
        <p:nvPicPr>
          <p:cNvPr id="22" name="図 21"/>
          <p:cNvPicPr>
            <a:picLocks noChangeAspect="1"/>
          </p:cNvPicPr>
          <p:nvPr/>
        </p:nvPicPr>
        <p:blipFill>
          <a:blip r:embed="rId3"/>
          <a:stretch>
            <a:fillRect/>
          </a:stretch>
        </p:blipFill>
        <p:spPr>
          <a:xfrm>
            <a:off x="-6505575" y="7605356"/>
            <a:ext cx="13011150" cy="7315200"/>
          </a:xfrm>
          <a:prstGeom prst="rect">
            <a:avLst/>
          </a:prstGeom>
        </p:spPr>
      </p:pic>
      <p:sp>
        <p:nvSpPr>
          <p:cNvPr id="76" name="テキスト ボックス 75"/>
          <p:cNvSpPr txBox="1"/>
          <p:nvPr/>
        </p:nvSpPr>
        <p:spPr>
          <a:xfrm>
            <a:off x="258967" y="1504357"/>
            <a:ext cx="3488574" cy="307777"/>
          </a:xfrm>
          <a:prstGeom prst="rect">
            <a:avLst/>
          </a:prstGeom>
          <a:noFill/>
        </p:spPr>
        <p:txBody>
          <a:bodyPr wrap="square" rtlCol="0">
            <a:spAutoFit/>
          </a:bodyPr>
          <a:lstStyle/>
          <a:p>
            <a:pPr lvl="0"/>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異なるメーカーの設備も一元管理可能</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8" name="テキスト ボックス 77"/>
          <p:cNvSpPr txBox="1"/>
          <p:nvPr/>
        </p:nvSpPr>
        <p:spPr>
          <a:xfrm>
            <a:off x="4564104" y="1490569"/>
            <a:ext cx="3811912" cy="307777"/>
          </a:xfrm>
          <a:prstGeom prst="rect">
            <a:avLst/>
          </a:prstGeom>
          <a:noFill/>
        </p:spPr>
        <p:txBody>
          <a:bodyPr wrap="square" rtlCol="0">
            <a:spAutoFit/>
          </a:bodyPr>
          <a:lstStyle/>
          <a:p>
            <a:pPr lvl="0"/>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a:solidFill>
                  <a:srgbClr val="000000"/>
                </a:solidFill>
                <a:latin typeface="BIZ UDPゴシック" panose="020B0400000000000000" pitchFamily="50" charset="-128"/>
                <a:ea typeface="BIZ UDPゴシック" panose="020B0400000000000000" pitchFamily="50" charset="-128"/>
              </a:rPr>
              <a:t>環境の「見える化」により省エネをサポート</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9" name="正方形/長方形 78">
            <a:extLst>
              <a:ext uri="{FF2B5EF4-FFF2-40B4-BE49-F238E27FC236}">
                <a16:creationId xmlns:a16="http://schemas.microsoft.com/office/drawing/2014/main" id="{1E01AB6F-7058-4766-9D79-B9B05824E01F}"/>
              </a:ext>
            </a:extLst>
          </p:cNvPr>
          <p:cNvSpPr/>
          <p:nvPr/>
        </p:nvSpPr>
        <p:spPr>
          <a:xfrm>
            <a:off x="229757" y="1028144"/>
            <a:ext cx="8679891"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86" name="正方形/長方形 85">
            <a:extLst>
              <a:ext uri="{FF2B5EF4-FFF2-40B4-BE49-F238E27FC236}">
                <a16:creationId xmlns:a16="http://schemas.microsoft.com/office/drawing/2014/main" id="{32809E8B-7D41-4F64-836B-A6D3A20CDF0C}"/>
              </a:ext>
            </a:extLst>
          </p:cNvPr>
          <p:cNvSpPr/>
          <p:nvPr/>
        </p:nvSpPr>
        <p:spPr>
          <a:xfrm>
            <a:off x="229758" y="1094156"/>
            <a:ext cx="8639484" cy="318924"/>
          </a:xfrm>
          <a:prstGeom prst="rect">
            <a:avLst/>
          </a:prstGeom>
          <a:noFill/>
          <a:ln>
            <a:noFill/>
          </a:ln>
        </p:spPr>
        <p:txBody>
          <a:bodyPr wrap="square" tIns="36000" bIns="36000">
            <a:spAutoFit/>
          </a:bodyPr>
          <a:lstStyle/>
          <a:p>
            <a:pPr lvl="0" algn="ctr">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各種</a:t>
            </a:r>
            <a:r>
              <a:rPr lang="ja-JP" altLang="en-US" sz="1600" b="1" dirty="0">
                <a:solidFill>
                  <a:srgbClr val="000000"/>
                </a:solidFill>
                <a:latin typeface="BIZ UDPゴシック" panose="020B0400000000000000" pitchFamily="50" charset="-128"/>
                <a:ea typeface="BIZ UDPゴシック" panose="020B0400000000000000" pitchFamily="50" charset="-128"/>
              </a:rPr>
              <a:t>設備をネットワークで繋ぎ、</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リアルタイム一元管理 ⇒ 効率的</a:t>
            </a:r>
            <a:r>
              <a:rPr lang="ja-JP" altLang="en-US" sz="1600" b="1" dirty="0">
                <a:solidFill>
                  <a:srgbClr val="000000"/>
                </a:solidFill>
                <a:latin typeface="BIZ UDPゴシック" panose="020B0400000000000000" pitchFamily="50" charset="-128"/>
                <a:ea typeface="BIZ UDPゴシック" panose="020B0400000000000000" pitchFamily="50" charset="-128"/>
              </a:rPr>
              <a:t>な</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施設運用・省エネ</a:t>
            </a:r>
            <a:r>
              <a:rPr lang="ja-JP" altLang="en-US" sz="1600" b="1" dirty="0">
                <a:solidFill>
                  <a:srgbClr val="000000"/>
                </a:solidFill>
                <a:latin typeface="BIZ UDPゴシック" panose="020B0400000000000000" pitchFamily="50" charset="-128"/>
                <a:ea typeface="BIZ UDPゴシック" panose="020B0400000000000000" pitchFamily="50" charset="-128"/>
              </a:rPr>
              <a:t>を</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実現</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27" y="1948080"/>
            <a:ext cx="3290928" cy="3158198"/>
          </a:xfrm>
          <a:prstGeom prst="rect">
            <a:avLst/>
          </a:prstGeom>
        </p:spPr>
      </p:pic>
      <p:sp>
        <p:nvSpPr>
          <p:cNvPr id="4" name="正方形/長方形 3"/>
          <p:cNvSpPr/>
          <p:nvPr/>
        </p:nvSpPr>
        <p:spPr>
          <a:xfrm>
            <a:off x="454814" y="5042492"/>
            <a:ext cx="3729897" cy="523220"/>
          </a:xfrm>
          <a:prstGeom prst="rect">
            <a:avLst/>
          </a:prstGeom>
        </p:spPr>
        <p:txBody>
          <a:bodyPr wrap="square">
            <a:spAutoFit/>
          </a:bodyPr>
          <a:lstStyle/>
          <a:p>
            <a:pPr algn="ctr"/>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各設備を見える化しリアルタイムで一元管理</a:t>
            </a:r>
          </a:p>
          <a:p>
            <a:pPr algn="ctr"/>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施設管理業務の大幅な効率化を実現</a:t>
            </a:r>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131" y="2233701"/>
            <a:ext cx="3777521" cy="1897885"/>
          </a:xfrm>
          <a:prstGeom prst="rect">
            <a:avLst/>
          </a:prstGeom>
        </p:spPr>
      </p:pic>
      <p:sp>
        <p:nvSpPr>
          <p:cNvPr id="45" name="正方形/長方形 44"/>
          <p:cNvSpPr/>
          <p:nvPr/>
        </p:nvSpPr>
        <p:spPr>
          <a:xfrm>
            <a:off x="4632429" y="1822871"/>
            <a:ext cx="4204927" cy="37422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2" name="正方形/長方形 11"/>
          <p:cNvSpPr/>
          <p:nvPr/>
        </p:nvSpPr>
        <p:spPr>
          <a:xfrm>
            <a:off x="4743602" y="1913661"/>
            <a:ext cx="4063518" cy="307777"/>
          </a:xfrm>
          <a:prstGeom prst="rect">
            <a:avLst/>
          </a:prstGeom>
        </p:spPr>
        <p:txBody>
          <a:bodyPr wrap="square">
            <a:spAutoFit/>
          </a:bodyPr>
          <a:lstStyle/>
          <a:p>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オペレーションの効率化により管理業務の</a:t>
            </a:r>
            <a:r>
              <a:rPr lang="ja-JP" altLang="en-US" sz="1400" b="1"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省力化</a:t>
            </a:r>
            <a:endPar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3" name="正方形/長方形 12"/>
          <p:cNvSpPr/>
          <p:nvPr/>
        </p:nvSpPr>
        <p:spPr>
          <a:xfrm>
            <a:off x="4742634" y="4202062"/>
            <a:ext cx="3050835" cy="307777"/>
          </a:xfrm>
          <a:prstGeom prst="rect">
            <a:avLst/>
          </a:prstGeom>
        </p:spPr>
        <p:txBody>
          <a:bodyPr wrap="none">
            <a:spAutoFit/>
          </a:bodyPr>
          <a:lstStyle/>
          <a:p>
            <a:r>
              <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リアルタイムで</a:t>
            </a:r>
            <a:r>
              <a:rPr lang="ja-JP" altLang="en-US" sz="1400" b="1"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確認して改善ネタ出し</a:t>
            </a:r>
            <a:endParaRPr lang="ja-JP" altLang="en-US" sz="1400" b="1"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14" name="図 13"/>
          <p:cNvPicPr>
            <a:picLocks noChangeAspect="1"/>
          </p:cNvPicPr>
          <p:nvPr/>
        </p:nvPicPr>
        <p:blipFill rotWithShape="1">
          <a:blip r:embed="rId6"/>
          <a:srcRect l="19091" t="28266" r="133" b="26910"/>
          <a:stretch/>
        </p:blipFill>
        <p:spPr>
          <a:xfrm>
            <a:off x="4742634" y="4491638"/>
            <a:ext cx="3179637" cy="992005"/>
          </a:xfrm>
          <a:prstGeom prst="rect">
            <a:avLst/>
          </a:prstGeom>
          <a:ln w="6350">
            <a:solidFill>
              <a:schemeClr val="tx1">
                <a:lumMod val="50000"/>
                <a:lumOff val="50000"/>
              </a:schemeClr>
            </a:solidFill>
          </a:ln>
        </p:spPr>
      </p:pic>
      <p:pic>
        <p:nvPicPr>
          <p:cNvPr id="15" name="図 14"/>
          <p:cNvPicPr>
            <a:picLocks noChangeAspect="1"/>
          </p:cNvPicPr>
          <p:nvPr/>
        </p:nvPicPr>
        <p:blipFill rotWithShape="1">
          <a:blip r:embed="rId7"/>
          <a:srcRect l="18960" t="26867" r="27163" b="19835"/>
          <a:stretch/>
        </p:blipFill>
        <p:spPr>
          <a:xfrm>
            <a:off x="7093188" y="4561375"/>
            <a:ext cx="1658166" cy="922268"/>
          </a:xfrm>
          <a:prstGeom prst="rect">
            <a:avLst/>
          </a:prstGeom>
          <a:ln w="6350">
            <a:solidFill>
              <a:schemeClr val="tx1">
                <a:lumMod val="50000"/>
                <a:lumOff val="50000"/>
              </a:schemeClr>
            </a:solidFill>
          </a:ln>
        </p:spPr>
      </p:pic>
      <p:sp>
        <p:nvSpPr>
          <p:cNvPr id="23" name="正方形/長方形 22">
            <a:extLst>
              <a:ext uri="{FF2B5EF4-FFF2-40B4-BE49-F238E27FC236}">
                <a16:creationId xmlns:a16="http://schemas.microsoft.com/office/drawing/2014/main" id="{32809E8B-7D41-4F64-836B-A6D3A20CDF0C}"/>
              </a:ext>
            </a:extLst>
          </p:cNvPr>
          <p:cNvSpPr/>
          <p:nvPr/>
        </p:nvSpPr>
        <p:spPr>
          <a:xfrm>
            <a:off x="2777932" y="3234242"/>
            <a:ext cx="3136437" cy="565146"/>
          </a:xfrm>
          <a:prstGeom prst="rect">
            <a:avLst/>
          </a:prstGeom>
          <a:solidFill>
            <a:schemeClr val="bg1"/>
          </a:solid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省エネの</a:t>
            </a:r>
            <a:r>
              <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rPr>
              <a:t>活動と紐付</a:t>
            </a:r>
            <a:endParaRPr kumimoji="1" lang="en-US" altLang="ja-JP" sz="1600" b="1" i="0" u="none" strike="noStrike" kern="120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FF0000"/>
                </a:solidFill>
                <a:latin typeface="BIZ UDPゴシック" panose="020B0400000000000000" pitchFamily="50" charset="-128"/>
                <a:ea typeface="BIZ UDPゴシック" panose="020B0400000000000000" pitchFamily="50" charset="-128"/>
              </a:rPr>
              <a:t>・</a:t>
            </a:r>
            <a:endParaRPr kumimoji="1" lang="ja-JP" altLang="en-US" sz="16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1493732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、モデルケース </a:t>
            </a:r>
            <a:r>
              <a:rPr lang="ja-JP" altLang="en-US" dirty="0" err="1"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332508" y="898202"/>
            <a:ext cx="8113223"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ja-JP" altLang="en-US"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既存</a:t>
            </a:r>
            <a:endParaRPr lang="en-US" altLang="ja-JP"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・ＥＭＳシステム</a:t>
            </a:r>
            <a:r>
              <a:rPr lang="ja-JP" altLang="en-US" kern="0" dirty="0">
                <a:solidFill>
                  <a:prstClr val="black"/>
                </a:solidFill>
                <a:latin typeface="BIZ UDPゴシック" panose="020B0400000000000000" pitchFamily="50" charset="-128"/>
                <a:ea typeface="BIZ UDPゴシック" panose="020B0400000000000000" pitchFamily="50" charset="-128"/>
              </a:rPr>
              <a:t>導入</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・広美　</a:t>
            </a:r>
            <a:r>
              <a:rPr lang="en-US" altLang="ja-JP" kern="0" dirty="0" smtClean="0">
                <a:solidFill>
                  <a:prstClr val="black"/>
                </a:solidFill>
                <a:latin typeface="BIZ UDPゴシック" panose="020B0400000000000000" pitchFamily="50" charset="-128"/>
                <a:ea typeface="BIZ UDPゴシック" panose="020B0400000000000000" pitchFamily="50" charset="-128"/>
              </a:rPr>
              <a:t>15kW x 1 </a:t>
            </a:r>
            <a:r>
              <a:rPr lang="ja-JP" altLang="en-US" kern="0" dirty="0" smtClean="0">
                <a:solidFill>
                  <a:prstClr val="black"/>
                </a:solidFill>
                <a:latin typeface="BIZ UDPゴシック" panose="020B0400000000000000" pitchFamily="50" charset="-128"/>
                <a:ea typeface="BIZ UDPゴシック" panose="020B0400000000000000" pitchFamily="50" charset="-128"/>
              </a:rPr>
              <a:t>空圧機稼働率悪い</a:t>
            </a:r>
            <a:r>
              <a:rPr lang="en-US" altLang="ja-JP" kern="0" dirty="0" smtClean="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r>
              <a:rPr lang="en-US" altLang="ja-JP" kern="0" dirty="0" smtClean="0">
                <a:solidFill>
                  <a:prstClr val="black"/>
                </a:solidFill>
                <a:latin typeface="BIZ UDPゴシック" panose="020B0400000000000000" pitchFamily="50" charset="-128"/>
                <a:ea typeface="BIZ UDPゴシック" panose="020B0400000000000000" pitchFamily="50" charset="-128"/>
              </a:rPr>
              <a:t>75kW x 4 </a:t>
            </a:r>
            <a:r>
              <a:rPr lang="ja-JP" altLang="en-US" kern="0" dirty="0" smtClean="0">
                <a:solidFill>
                  <a:prstClr val="black"/>
                </a:solidFill>
                <a:latin typeface="BIZ UDPゴシック" panose="020B0400000000000000" pitchFamily="50" charset="-128"/>
                <a:ea typeface="BIZ UDPゴシック" panose="020B0400000000000000" pitchFamily="50" charset="-128"/>
              </a:rPr>
              <a:t>台に供給配管接続　</a:t>
            </a:r>
            <a:r>
              <a:rPr lang="ja-JP" altLang="en-US" kern="0" dirty="0">
                <a:solidFill>
                  <a:prstClr val="black"/>
                </a:solidFill>
                <a:latin typeface="BIZ UDPゴシック" panose="020B0400000000000000" pitchFamily="50" charset="-128"/>
                <a:ea typeface="BIZ UDPゴシック" panose="020B0400000000000000" pitchFamily="50" charset="-128"/>
              </a:rPr>
              <a:t>＜－保全部定期整備</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smtClean="0">
                <a:solidFill>
                  <a:prstClr val="black"/>
                </a:solidFill>
                <a:latin typeface="BIZ UDPゴシック" panose="020B0400000000000000" pitchFamily="50" charset="-128"/>
                <a:ea typeface="BIZ UDPゴシック" panose="020B0400000000000000" pitchFamily="50" charset="-128"/>
              </a:rPr>
              <a:t>　・岡崎物流</a:t>
            </a:r>
            <a:r>
              <a:rPr lang="en-US" altLang="ja-JP" kern="0" dirty="0" smtClean="0">
                <a:solidFill>
                  <a:prstClr val="black"/>
                </a:solidFill>
                <a:latin typeface="BIZ UDPゴシック" panose="020B0400000000000000" pitchFamily="50" charset="-128"/>
                <a:ea typeface="BIZ UDPゴシック" panose="020B0400000000000000" pitchFamily="50" charset="-128"/>
              </a:rPr>
              <a:t>C</a:t>
            </a: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r>
              <a:rPr lang="en-US" altLang="ja-JP" kern="0" dirty="0" smtClean="0">
                <a:solidFill>
                  <a:prstClr val="black"/>
                </a:solidFill>
                <a:latin typeface="BIZ UDPゴシック" panose="020B0400000000000000" pitchFamily="50" charset="-128"/>
                <a:ea typeface="BIZ UDPゴシック" panose="020B0400000000000000" pitchFamily="50" charset="-128"/>
              </a:rPr>
              <a:t>15kW x 1</a:t>
            </a:r>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smtClean="0">
                <a:solidFill>
                  <a:prstClr val="black"/>
                </a:solidFill>
                <a:latin typeface="BIZ UDPゴシック" panose="020B0400000000000000" pitchFamily="50" charset="-128"/>
                <a:ea typeface="BIZ UDPゴシック" panose="020B0400000000000000" pitchFamily="50" charset="-128"/>
              </a:rPr>
              <a:t>　・上郷　第一 ３７ｋ</a:t>
            </a:r>
            <a:r>
              <a:rPr lang="en-US" altLang="ja-JP" kern="0" dirty="0" smtClean="0">
                <a:solidFill>
                  <a:prstClr val="black"/>
                </a:solidFill>
                <a:latin typeface="BIZ UDPゴシック" panose="020B0400000000000000" pitchFamily="50" charset="-128"/>
                <a:ea typeface="BIZ UDPゴシック" panose="020B0400000000000000" pitchFamily="50" charset="-128"/>
              </a:rPr>
              <a:t>W</a:t>
            </a: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r>
              <a:rPr lang="en-US" altLang="ja-JP" kern="0" dirty="0" smtClean="0">
                <a:solidFill>
                  <a:prstClr val="black"/>
                </a:solidFill>
                <a:latin typeface="BIZ UDPゴシック" panose="020B0400000000000000" pitchFamily="50" charset="-128"/>
                <a:ea typeface="BIZ UDPゴシック" panose="020B0400000000000000" pitchFamily="50" charset="-128"/>
              </a:rPr>
              <a:t>x</a:t>
            </a: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r>
              <a:rPr lang="en-US" altLang="ja-JP" kern="0" dirty="0" smtClean="0">
                <a:solidFill>
                  <a:prstClr val="black"/>
                </a:solidFill>
                <a:latin typeface="BIZ UDPゴシック" panose="020B0400000000000000" pitchFamily="50" charset="-128"/>
                <a:ea typeface="BIZ UDPゴシック" panose="020B0400000000000000" pitchFamily="50" charset="-128"/>
              </a:rPr>
              <a:t>6</a:t>
            </a:r>
          </a:p>
          <a:p>
            <a:pPr algn="l"/>
            <a:r>
              <a:rPr lang="ja-JP" altLang="en-US" kern="0" dirty="0" smtClean="0">
                <a:solidFill>
                  <a:prstClr val="black"/>
                </a:solidFill>
                <a:latin typeface="BIZ UDPゴシック" panose="020B0400000000000000" pitchFamily="50" charset="-128"/>
                <a:ea typeface="BIZ UDPゴシック" panose="020B0400000000000000" pitchFamily="50" charset="-128"/>
              </a:rPr>
              <a:t>　・　　　　第ニ工場</a:t>
            </a:r>
            <a:r>
              <a:rPr lang="en-US" altLang="ja-JP" kern="0" dirty="0" smtClean="0">
                <a:solidFill>
                  <a:prstClr val="black"/>
                </a:solidFill>
                <a:latin typeface="BIZ UDPゴシック" panose="020B0400000000000000" pitchFamily="50" charset="-128"/>
                <a:ea typeface="BIZ UDPゴシック" panose="020B0400000000000000" pitchFamily="50" charset="-128"/>
              </a:rPr>
              <a:t>37kW x 3</a:t>
            </a:r>
            <a:r>
              <a:rPr lang="ja-JP" altLang="en-US" kern="0" dirty="0" smtClean="0">
                <a:solidFill>
                  <a:prstClr val="black"/>
                </a:solidFill>
                <a:latin typeface="BIZ UDPゴシック" panose="020B0400000000000000" pitchFamily="50" charset="-128"/>
                <a:ea typeface="BIZ UDPゴシック" panose="020B0400000000000000" pitchFamily="50" charset="-128"/>
              </a:rPr>
              <a:t>台</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・鳳来と特機工場は不明</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algn="l"/>
            <a:endParaRPr lang="en-US" altLang="ja-JP" kern="0" dirty="0">
              <a:solidFill>
                <a:prstClr val="black"/>
              </a:solidFill>
              <a:latin typeface="BIZ UDPゴシック" panose="020B0400000000000000" pitchFamily="50" charset="-128"/>
              <a:ea typeface="BIZ UDPゴシック" panose="020B0400000000000000" pitchFamily="50" charset="-128"/>
            </a:endParaRPr>
          </a:p>
          <a:p>
            <a:pPr algn="l"/>
            <a:r>
              <a:rPr lang="ja-JP" altLang="en-US" kern="0" dirty="0" smtClean="0">
                <a:solidFill>
                  <a:prstClr val="black"/>
                </a:solidFill>
                <a:latin typeface="BIZ UDPゴシック" panose="020B0400000000000000" pitchFamily="50" charset="-128"/>
                <a:ea typeface="BIZ UDPゴシック" panose="020B0400000000000000" pitchFamily="50" charset="-128"/>
              </a:rPr>
              <a:t>新たな提案</a:t>
            </a:r>
            <a:endParaRPr lang="ja-JP" altLang="en-US" kern="0" dirty="0">
              <a:solidFill>
                <a:sysClr val="windowText" lastClr="000000"/>
              </a:solidFill>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357845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latin typeface="BIZ UDPゴシック" panose="020B0400000000000000" pitchFamily="50" charset="-128"/>
                <a:ea typeface="BIZ UDPゴシック" panose="020B0400000000000000" pitchFamily="50" charset="-128"/>
              </a:rPr>
              <a:pPr/>
              <a:t>1</a:t>
            </a:fld>
            <a:r>
              <a:rPr lang="en-US" altLang="ja-JP" smtClean="0">
                <a:latin typeface="BIZ UDPゴシック" panose="020B0400000000000000" pitchFamily="50" charset="-128"/>
                <a:ea typeface="BIZ UDPゴシック" panose="020B0400000000000000" pitchFamily="50" charset="-128"/>
              </a:rPr>
              <a:t> </a:t>
            </a:r>
            <a:endParaRPr lang="ja-JP" altLang="en-US" dirty="0">
              <a:latin typeface="BIZ UDPゴシック" panose="020B0400000000000000" pitchFamily="50" charset="-128"/>
              <a:ea typeface="BIZ UDPゴシック" panose="020B0400000000000000" pitchFamily="50" charset="-128"/>
            </a:endParaRPr>
          </a:p>
        </p:txBody>
      </p:sp>
      <p:pic>
        <p:nvPicPr>
          <p:cNvPr id="6" name="Picture 2" descr="https://www.denso.com/global/en/about-us/facts-and-figures/keyvisual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54" y="940147"/>
            <a:ext cx="4185138" cy="117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37"/>
          <p:cNvSpPr txBox="1">
            <a:spLocks noChangeArrowheads="1"/>
          </p:cNvSpPr>
          <p:nvPr/>
        </p:nvSpPr>
        <p:spPr bwMode="auto">
          <a:xfrm>
            <a:off x="18300009" y="673833"/>
            <a:ext cx="558166" cy="26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defTabSz="844083" fontAlgn="base">
              <a:spcBef>
                <a:spcPct val="0"/>
              </a:spcBef>
              <a:spcAft>
                <a:spcPct val="0"/>
              </a:spcAft>
            </a:pPr>
            <a:r>
              <a:rPr lang="en-US" altLang="ja-JP" sz="1108" b="1">
                <a:solidFill>
                  <a:srgbClr val="FFFFFF"/>
                </a:solidFill>
                <a:latin typeface="BIZ UDPゴシック" panose="020B0400000000000000" pitchFamily="50" charset="-128"/>
                <a:ea typeface="BIZ UDPゴシック" panose="020B0400000000000000" pitchFamily="50" charset="-128"/>
              </a:rPr>
              <a:t>1/16</a:t>
            </a:r>
          </a:p>
        </p:txBody>
      </p:sp>
      <p:pic>
        <p:nvPicPr>
          <p:cNvPr id="8"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304" y="1151162"/>
            <a:ext cx="2247900" cy="86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正方形/長方形 21"/>
          <p:cNvSpPr>
            <a:spLocks noChangeArrowheads="1"/>
          </p:cNvSpPr>
          <p:nvPr/>
        </p:nvSpPr>
        <p:spPr bwMode="auto">
          <a:xfrm>
            <a:off x="4525107" y="928424"/>
            <a:ext cx="983273"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サーマル</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pic>
        <p:nvPicPr>
          <p:cNvPr id="10" name="Picture 39" descr="https://www.denso.com/global/en/products-and-services/bnr_index_bigger_therm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531" y="1152627"/>
            <a:ext cx="2253762" cy="86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54" y="2154950"/>
            <a:ext cx="4185138" cy="1135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正方形/長方形 21"/>
          <p:cNvSpPr>
            <a:spLocks noChangeArrowheads="1"/>
          </p:cNvSpPr>
          <p:nvPr/>
        </p:nvSpPr>
        <p:spPr bwMode="auto">
          <a:xfrm>
            <a:off x="167054" y="2569654"/>
            <a:ext cx="1507880" cy="2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en-US" altLang="ja-JP" sz="923">
                <a:solidFill>
                  <a:srgbClr val="000000"/>
                </a:solidFill>
                <a:latin typeface="BIZ UDPゴシック" panose="020B0400000000000000" pitchFamily="50" charset="-128"/>
                <a:ea typeface="BIZ UDPゴシック" panose="020B0400000000000000" pitchFamily="50" charset="-128"/>
              </a:rPr>
              <a:t>(</a:t>
            </a:r>
            <a:r>
              <a:rPr lang="ja-JP" altLang="en-US" sz="923">
                <a:solidFill>
                  <a:srgbClr val="000000"/>
                </a:solidFill>
                <a:latin typeface="BIZ UDPゴシック" panose="020B0400000000000000" pitchFamily="50" charset="-128"/>
                <a:ea typeface="BIZ UDPゴシック" panose="020B0400000000000000" pitchFamily="50" charset="-128"/>
              </a:rPr>
              <a:t>資本金 </a:t>
            </a:r>
            <a:r>
              <a:rPr lang="en-US" altLang="ja-JP" sz="923">
                <a:solidFill>
                  <a:srgbClr val="000000"/>
                </a:solidFill>
                <a:latin typeface="BIZ UDPゴシック" panose="020B0400000000000000" pitchFamily="50" charset="-128"/>
                <a:ea typeface="BIZ UDPゴシック" panose="020B0400000000000000" pitchFamily="50" charset="-128"/>
              </a:rPr>
              <a:t>1,874 </a:t>
            </a:r>
            <a:r>
              <a:rPr lang="ja-JP" altLang="en-US" sz="923">
                <a:solidFill>
                  <a:srgbClr val="000000"/>
                </a:solidFill>
                <a:latin typeface="BIZ UDPゴシック" panose="020B0400000000000000" pitchFamily="50" charset="-128"/>
                <a:ea typeface="BIZ UDPゴシック" panose="020B0400000000000000" pitchFamily="50" charset="-128"/>
              </a:rPr>
              <a:t>億円</a:t>
            </a:r>
            <a:r>
              <a:rPr lang="en-US" altLang="ja-JP" sz="923">
                <a:solidFill>
                  <a:srgbClr val="000000"/>
                </a:solidFill>
                <a:latin typeface="BIZ UDPゴシック" panose="020B0400000000000000" pitchFamily="50" charset="-128"/>
                <a:ea typeface="BIZ UDPゴシック" panose="020B0400000000000000" pitchFamily="50" charset="-128"/>
              </a:rPr>
              <a:t>)</a:t>
            </a:r>
            <a:endParaRPr lang="ja-JP" altLang="en-US" sz="923">
              <a:solidFill>
                <a:srgbClr val="000000"/>
              </a:solidFill>
              <a:latin typeface="BIZ UDPゴシック" panose="020B0400000000000000" pitchFamily="50" charset="-128"/>
              <a:ea typeface="BIZ UDPゴシック" panose="020B0400000000000000" pitchFamily="50" charset="-128"/>
            </a:endParaRPr>
          </a:p>
        </p:txBody>
      </p:sp>
      <p:grpSp>
        <p:nvGrpSpPr>
          <p:cNvPr id="13" name="グループ化 2"/>
          <p:cNvGrpSpPr>
            <a:grpSpLocks/>
          </p:cNvGrpSpPr>
          <p:nvPr/>
        </p:nvGrpSpPr>
        <p:grpSpPr bwMode="auto">
          <a:xfrm>
            <a:off x="167054" y="4930846"/>
            <a:ext cx="4205654" cy="1150326"/>
            <a:chOff x="160325" y="5427447"/>
            <a:chExt cx="4556138" cy="1246608"/>
          </a:xfrm>
        </p:grpSpPr>
        <p:pic>
          <p:nvPicPr>
            <p:cNvPr id="14" name="Picture 10"/>
            <p:cNvPicPr>
              <a:picLocks noChangeAspect="1" noChangeArrowheads="1"/>
            </p:cNvPicPr>
            <p:nvPr/>
          </p:nvPicPr>
          <p:blipFill>
            <a:blip r:embed="rId6">
              <a:extLst>
                <a:ext uri="{28A0092B-C50C-407E-A947-70E740481C1C}">
                  <a14:useLocalDpi xmlns:a14="http://schemas.microsoft.com/office/drawing/2010/main" val="0"/>
                </a:ext>
              </a:extLst>
            </a:blip>
            <a:srcRect l="12053" t="1880" r="6017" b="16188"/>
            <a:stretch>
              <a:fillRect/>
            </a:stretch>
          </p:blipFill>
          <p:spPr bwMode="auto">
            <a:xfrm>
              <a:off x="227474" y="5432143"/>
              <a:ext cx="1485165" cy="123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1"/>
            <p:cNvPicPr>
              <a:picLocks noChangeAspect="1" noChangeArrowheads="1"/>
            </p:cNvPicPr>
            <p:nvPr/>
          </p:nvPicPr>
          <p:blipFill>
            <a:blip r:embed="rId7">
              <a:extLst>
                <a:ext uri="{28A0092B-C50C-407E-A947-70E740481C1C}">
                  <a14:useLocalDpi xmlns:a14="http://schemas.microsoft.com/office/drawing/2010/main" val="0"/>
                </a:ext>
              </a:extLst>
            </a:blip>
            <a:srcRect l="2516" r="7556" b="19695"/>
            <a:stretch>
              <a:fillRect/>
            </a:stretch>
          </p:blipFill>
          <p:spPr bwMode="auto">
            <a:xfrm>
              <a:off x="3284115" y="5427447"/>
              <a:ext cx="1432348" cy="124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2"/>
            <p:cNvPicPr>
              <a:picLocks noChangeAspect="1" noChangeArrowheads="1"/>
            </p:cNvPicPr>
            <p:nvPr/>
          </p:nvPicPr>
          <p:blipFill>
            <a:blip r:embed="rId8">
              <a:extLst>
                <a:ext uri="{28A0092B-C50C-407E-A947-70E740481C1C}">
                  <a14:useLocalDpi xmlns:a14="http://schemas.microsoft.com/office/drawing/2010/main" val="0"/>
                </a:ext>
              </a:extLst>
            </a:blip>
            <a:srcRect l="5559" t="7359" r="8263" b="9871"/>
            <a:stretch>
              <a:fillRect/>
            </a:stretch>
          </p:blipFill>
          <p:spPr bwMode="auto">
            <a:xfrm>
              <a:off x="1778767" y="5432143"/>
              <a:ext cx="1432348" cy="123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正方形/長方形 21"/>
            <p:cNvSpPr>
              <a:spLocks noChangeArrowheads="1"/>
            </p:cNvSpPr>
            <p:nvPr/>
          </p:nvSpPr>
          <p:spPr bwMode="auto">
            <a:xfrm>
              <a:off x="160325" y="5845694"/>
              <a:ext cx="1632427" cy="23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en-US" altLang="ja-JP" sz="831">
                  <a:solidFill>
                    <a:srgbClr val="000000"/>
                  </a:solidFill>
                  <a:latin typeface="BIZ UDPゴシック" panose="020B0400000000000000" pitchFamily="50" charset="-128"/>
                  <a:ea typeface="BIZ UDPゴシック" panose="020B0400000000000000" pitchFamily="50" charset="-128"/>
                </a:rPr>
                <a:t>(</a:t>
              </a:r>
              <a:r>
                <a:rPr lang="ja-JP" altLang="en-US" sz="831">
                  <a:solidFill>
                    <a:srgbClr val="000000"/>
                  </a:solidFill>
                  <a:latin typeface="BIZ UDPゴシック" panose="020B0400000000000000" pitchFamily="50" charset="-128"/>
                  <a:ea typeface="BIZ UDPゴシック" panose="020B0400000000000000" pitchFamily="50" charset="-128"/>
                </a:rPr>
                <a:t>資本金 </a:t>
              </a:r>
              <a:r>
                <a:rPr lang="en-US" altLang="ja-JP" sz="831">
                  <a:solidFill>
                    <a:srgbClr val="000000"/>
                  </a:solidFill>
                  <a:latin typeface="BIZ UDPゴシック" panose="020B0400000000000000" pitchFamily="50" charset="-128"/>
                  <a:ea typeface="BIZ UDPゴシック" panose="020B0400000000000000" pitchFamily="50" charset="-128"/>
                </a:rPr>
                <a:t>3,000</a:t>
              </a:r>
              <a:r>
                <a:rPr lang="ja-JP" altLang="en-US" sz="831">
                  <a:solidFill>
                    <a:srgbClr val="000000"/>
                  </a:solidFill>
                  <a:latin typeface="BIZ UDPゴシック" panose="020B0400000000000000" pitchFamily="50" charset="-128"/>
                  <a:ea typeface="BIZ UDPゴシック" panose="020B0400000000000000" pitchFamily="50" charset="-128"/>
                </a:rPr>
                <a:t>万円</a:t>
              </a:r>
              <a:r>
                <a:rPr lang="en-US" altLang="ja-JP" sz="831">
                  <a:solidFill>
                    <a:srgbClr val="000000"/>
                  </a:solidFill>
                  <a:latin typeface="BIZ UDPゴシック" panose="020B0400000000000000" pitchFamily="50" charset="-128"/>
                  <a:ea typeface="BIZ UDPゴシック" panose="020B0400000000000000" pitchFamily="50" charset="-128"/>
                </a:rPr>
                <a:t>)</a:t>
              </a:r>
            </a:p>
          </p:txBody>
        </p:sp>
      </p:grpSp>
      <p:pic>
        <p:nvPicPr>
          <p:cNvPr id="1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065" y="3708715"/>
            <a:ext cx="4142643" cy="121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0970" y="3903611"/>
            <a:ext cx="2159977" cy="955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3089" y="3903611"/>
            <a:ext cx="2154115" cy="959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5" descr="DENSO ADAS / AD å®å¿ã§ãããèªåé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5247" y="2424581"/>
            <a:ext cx="2165838" cy="83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正方形/長方形 21"/>
          <p:cNvSpPr>
            <a:spLocks noChangeArrowheads="1"/>
          </p:cNvSpPr>
          <p:nvPr/>
        </p:nvSpPr>
        <p:spPr bwMode="auto">
          <a:xfrm>
            <a:off x="6834554" y="928424"/>
            <a:ext cx="981808" cy="4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パワトレイン</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3" name="正方形/長方形 21"/>
          <p:cNvSpPr>
            <a:spLocks noChangeArrowheads="1"/>
          </p:cNvSpPr>
          <p:nvPr/>
        </p:nvSpPr>
        <p:spPr bwMode="auto">
          <a:xfrm>
            <a:off x="6822831" y="2197447"/>
            <a:ext cx="1201615"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自動運転・</a:t>
            </a:r>
            <a:r>
              <a:rPr lang="en-US" altLang="ja-JP" sz="1292" b="1">
                <a:solidFill>
                  <a:srgbClr val="000000"/>
                </a:solidFill>
                <a:latin typeface="BIZ UDPゴシック" panose="020B0400000000000000" pitchFamily="50" charset="-128"/>
                <a:ea typeface="BIZ UDPゴシック" panose="020B0400000000000000" pitchFamily="50" charset="-128"/>
              </a:rPr>
              <a:t>AI</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4" name="正方形/長方形 21"/>
          <p:cNvSpPr>
            <a:spLocks noChangeArrowheads="1"/>
          </p:cNvSpPr>
          <p:nvPr/>
        </p:nvSpPr>
        <p:spPr bwMode="auto">
          <a:xfrm>
            <a:off x="4451838" y="3672080"/>
            <a:ext cx="1135673"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運転</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5" name="正方形/長方形 21"/>
          <p:cNvSpPr>
            <a:spLocks noChangeArrowheads="1"/>
          </p:cNvSpPr>
          <p:nvPr/>
        </p:nvSpPr>
        <p:spPr bwMode="auto">
          <a:xfrm>
            <a:off x="6768611" y="3667684"/>
            <a:ext cx="1137138"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保全</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pic>
        <p:nvPicPr>
          <p:cNvPr id="26" name="Picture 69" descr="https://www.densofacilities.co.jp/images/business/energy-saving/energy_saving_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7603" y="5103761"/>
            <a:ext cx="1186962" cy="71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3" descr="https://www.densofacilities.co.jp/images/business/energy-saving/energy_saving_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66185" y="5080315"/>
            <a:ext cx="1116623" cy="7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7" descr="https://www.densofacilities.co.jp/images/business/energy-saving/energy_saving_6.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1108" y="5080315"/>
            <a:ext cx="1055077" cy="7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63358" y="5080315"/>
            <a:ext cx="971550" cy="7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5977" y="2402601"/>
            <a:ext cx="2244969" cy="80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正方形/長方形 21"/>
          <p:cNvSpPr>
            <a:spLocks noChangeArrowheads="1"/>
          </p:cNvSpPr>
          <p:nvPr/>
        </p:nvSpPr>
        <p:spPr bwMode="auto">
          <a:xfrm>
            <a:off x="4487008" y="2209170"/>
            <a:ext cx="1201615"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電動化</a:t>
            </a:r>
          </a:p>
        </p:txBody>
      </p:sp>
      <p:sp>
        <p:nvSpPr>
          <p:cNvPr id="32" name="AutoShape 2320"/>
          <p:cNvSpPr>
            <a:spLocks noChangeArrowheads="1"/>
          </p:cNvSpPr>
          <p:nvPr/>
        </p:nvSpPr>
        <p:spPr bwMode="auto">
          <a:xfrm>
            <a:off x="4574931" y="5818869"/>
            <a:ext cx="2154115" cy="263769"/>
          </a:xfrm>
          <a:prstGeom prst="rect">
            <a:avLst/>
          </a:prstGeom>
          <a:noFill/>
          <a:ln w="12700">
            <a:noFill/>
            <a:round/>
            <a:headEnd/>
            <a:tailEnd/>
          </a:ln>
          <a:effectLst/>
        </p:spPr>
        <p:txBody>
          <a:bodyPr wrap="none" lIns="84992" tIns="42497" rIns="84992" bIns="42497" anchor="ctr"/>
          <a:lstStyle>
            <a:lvl1pPr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1pPr>
            <a:lvl2pPr marL="571500" indent="-28575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3pPr>
            <a:lvl4pPr marL="17145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4pPr>
            <a:lvl5pPr marL="2286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5pPr>
            <a:lvl6pPr marL="27432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32004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6576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41148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703402" eaLnBrk="1" hangingPunct="1">
              <a:defRPr/>
            </a:pPr>
            <a:r>
              <a:rPr lang="ja-JP" altLang="en-US" sz="1292" kern="0" dirty="0">
                <a:solidFill>
                  <a:srgbClr val="000000"/>
                </a:solidFill>
                <a:latin typeface="BIZ UDPゴシック" panose="020B0400000000000000" pitchFamily="50" charset="-128"/>
                <a:ea typeface="BIZ UDPゴシック" panose="020B0400000000000000" pitchFamily="50" charset="-128"/>
              </a:rPr>
              <a:t>生産設備の省エネ改善</a:t>
            </a:r>
            <a:endParaRPr lang="en-US" altLang="ja-JP" sz="1292" kern="0" dirty="0">
              <a:solidFill>
                <a:srgbClr val="000000"/>
              </a:solidFill>
              <a:latin typeface="BIZ UDPゴシック" panose="020B0400000000000000" pitchFamily="50" charset="-128"/>
              <a:ea typeface="BIZ UDPゴシック" panose="020B0400000000000000" pitchFamily="50" charset="-128"/>
            </a:endParaRPr>
          </a:p>
        </p:txBody>
      </p:sp>
      <p:sp>
        <p:nvSpPr>
          <p:cNvPr id="33" name="AutoShape 2320"/>
          <p:cNvSpPr>
            <a:spLocks noChangeArrowheads="1"/>
          </p:cNvSpPr>
          <p:nvPr/>
        </p:nvSpPr>
        <p:spPr bwMode="auto">
          <a:xfrm>
            <a:off x="6812573" y="5818869"/>
            <a:ext cx="2170235" cy="263769"/>
          </a:xfrm>
          <a:prstGeom prst="rect">
            <a:avLst/>
          </a:prstGeom>
          <a:noFill/>
          <a:ln w="12700">
            <a:noFill/>
            <a:round/>
            <a:headEnd/>
            <a:tailEnd/>
          </a:ln>
          <a:effectLst/>
        </p:spPr>
        <p:txBody>
          <a:bodyPr wrap="none" lIns="84992" tIns="42497" rIns="84992" bIns="42497" anchor="ctr"/>
          <a:lstStyle>
            <a:lvl1pPr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1pPr>
            <a:lvl2pPr marL="571500" indent="-28575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3pPr>
            <a:lvl4pPr marL="17145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4pPr>
            <a:lvl5pPr marL="2286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5pPr>
            <a:lvl6pPr marL="27432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32004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6576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41148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703402" eaLnBrk="1" hangingPunct="1">
              <a:defRPr/>
            </a:pPr>
            <a:r>
              <a:rPr lang="ja-JP" altLang="en-US" sz="1292" kern="0" dirty="0">
                <a:solidFill>
                  <a:srgbClr val="000000"/>
                </a:solidFill>
                <a:latin typeface="BIZ UDPゴシック" panose="020B0400000000000000" pitchFamily="50" charset="-128"/>
                <a:ea typeface="BIZ UDPゴシック" panose="020B0400000000000000" pitchFamily="50" charset="-128"/>
              </a:rPr>
              <a:t>供給設備の省エネシステム開発</a:t>
            </a:r>
          </a:p>
        </p:txBody>
      </p:sp>
      <p:sp>
        <p:nvSpPr>
          <p:cNvPr id="34" name="正方形/長方形 1"/>
          <p:cNvSpPr>
            <a:spLocks noChangeArrowheads="1"/>
          </p:cNvSpPr>
          <p:nvPr/>
        </p:nvSpPr>
        <p:spPr bwMode="auto">
          <a:xfrm>
            <a:off x="4510454" y="4967480"/>
            <a:ext cx="4507523" cy="1121020"/>
          </a:xfrm>
          <a:prstGeom prst="rect">
            <a:avLst/>
          </a:prstGeom>
          <a:noFill/>
          <a:ln w="28575"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5" name="角丸四角形 1"/>
          <p:cNvSpPr>
            <a:spLocks noChangeArrowheads="1"/>
          </p:cNvSpPr>
          <p:nvPr/>
        </p:nvSpPr>
        <p:spPr bwMode="auto">
          <a:xfrm>
            <a:off x="109904" y="718873"/>
            <a:ext cx="8972550" cy="2640623"/>
          </a:xfrm>
          <a:prstGeom prst="roundRect">
            <a:avLst>
              <a:gd name="adj" fmla="val 112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6" name="角丸四角形 39"/>
          <p:cNvSpPr>
            <a:spLocks noChangeArrowheads="1"/>
          </p:cNvSpPr>
          <p:nvPr/>
        </p:nvSpPr>
        <p:spPr bwMode="auto">
          <a:xfrm>
            <a:off x="109904" y="3524077"/>
            <a:ext cx="8972550" cy="2640623"/>
          </a:xfrm>
          <a:prstGeom prst="roundRect">
            <a:avLst>
              <a:gd name="adj" fmla="val 112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7" name="正方形/長方形 3"/>
          <p:cNvSpPr>
            <a:spLocks noChangeArrowheads="1"/>
          </p:cNvSpPr>
          <p:nvPr/>
        </p:nvSpPr>
        <p:spPr bwMode="auto">
          <a:xfrm>
            <a:off x="4727331" y="664654"/>
            <a:ext cx="4289180" cy="127488"/>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0" name="正方形/長方形 43"/>
          <p:cNvSpPr>
            <a:spLocks noChangeArrowheads="1"/>
          </p:cNvSpPr>
          <p:nvPr/>
        </p:nvSpPr>
        <p:spPr bwMode="auto">
          <a:xfrm>
            <a:off x="4717073" y="3465461"/>
            <a:ext cx="4274527" cy="117231"/>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1" name="正方形/長方形 30"/>
          <p:cNvSpPr>
            <a:spLocks noChangeArrowheads="1"/>
          </p:cNvSpPr>
          <p:nvPr/>
        </p:nvSpPr>
        <p:spPr bwMode="auto">
          <a:xfrm>
            <a:off x="205154" y="3401349"/>
            <a:ext cx="3607842" cy="284052"/>
          </a:xfrm>
          <a:prstGeom prst="rect">
            <a:avLst/>
          </a:prstGeom>
          <a:solidFill>
            <a:schemeClr val="bg1"/>
          </a:solidFill>
          <a:ln>
            <a:noFill/>
          </a:ln>
        </p:spPr>
        <p:txBody>
          <a:bodyPr wrap="none"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ja-JP" altLang="en-US" sz="1846" b="1" dirty="0">
                <a:solidFill>
                  <a:srgbClr val="000000"/>
                </a:solidFill>
                <a:latin typeface="BIZ UDPゴシック" panose="020B0400000000000000" pitchFamily="50" charset="-128"/>
                <a:ea typeface="BIZ UDPゴシック" panose="020B0400000000000000" pitchFamily="50" charset="-128"/>
              </a:rPr>
              <a:t>株式会社デンソーファシリティーズ</a:t>
            </a:r>
            <a:endParaRPr lang="en-US" altLang="ja-JP" sz="1846" b="1" dirty="0">
              <a:solidFill>
                <a:srgbClr val="000000"/>
              </a:solidFill>
              <a:latin typeface="BIZ UDPゴシック" panose="020B0400000000000000" pitchFamily="50" charset="-128"/>
              <a:ea typeface="BIZ UDPゴシック" panose="020B0400000000000000" pitchFamily="50" charset="-128"/>
            </a:endParaRPr>
          </a:p>
        </p:txBody>
      </p:sp>
      <p:sp>
        <p:nvSpPr>
          <p:cNvPr id="42" name="正方形/長方形 21"/>
          <p:cNvSpPr>
            <a:spLocks noChangeArrowheads="1"/>
          </p:cNvSpPr>
          <p:nvPr/>
        </p:nvSpPr>
        <p:spPr bwMode="auto">
          <a:xfrm>
            <a:off x="4692162" y="3376072"/>
            <a:ext cx="4463562"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事業分野　</a:t>
            </a:r>
            <a:r>
              <a:rPr lang="ja-JP" altLang="en-US" sz="1292">
                <a:solidFill>
                  <a:srgbClr val="000000"/>
                </a:solidFill>
                <a:latin typeface="BIZ UDPゴシック" panose="020B0400000000000000" pitchFamily="50" charset="-128"/>
                <a:ea typeface="BIZ UDPゴシック" panose="020B0400000000000000" pitchFamily="50" charset="-128"/>
              </a:rPr>
              <a:t>エネルギー供給設備の運転・保全・建設・省エネＩＴ</a:t>
            </a:r>
            <a:endParaRPr lang="en-US" altLang="ja-JP" sz="1292">
              <a:solidFill>
                <a:srgbClr val="000000"/>
              </a:solidFill>
              <a:latin typeface="BIZ UDPゴシック" panose="020B0400000000000000" pitchFamily="50" charset="-128"/>
              <a:ea typeface="BIZ UDPゴシック" panose="020B0400000000000000" pitchFamily="50" charset="-128"/>
            </a:endParaRPr>
          </a:p>
        </p:txBody>
      </p:sp>
      <p:sp>
        <p:nvSpPr>
          <p:cNvPr id="43" name="正方形/長方形 21"/>
          <p:cNvSpPr>
            <a:spLocks noChangeArrowheads="1"/>
          </p:cNvSpPr>
          <p:nvPr/>
        </p:nvSpPr>
        <p:spPr bwMode="auto">
          <a:xfrm>
            <a:off x="4692162" y="594316"/>
            <a:ext cx="4451838" cy="4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事業分野　</a:t>
            </a:r>
            <a:r>
              <a:rPr lang="ja-JP" altLang="en-US" sz="1292">
                <a:solidFill>
                  <a:srgbClr val="000000"/>
                </a:solidFill>
                <a:latin typeface="BIZ UDPゴシック" panose="020B0400000000000000" pitchFamily="50" charset="-128"/>
                <a:ea typeface="BIZ UDPゴシック" panose="020B0400000000000000" pitchFamily="50" charset="-128"/>
              </a:rPr>
              <a:t>自動車分野および自動車技術を応用した事業展開</a:t>
            </a:r>
          </a:p>
        </p:txBody>
      </p:sp>
      <p:sp>
        <p:nvSpPr>
          <p:cNvPr id="44" name="正方形/長方形 30"/>
          <p:cNvSpPr>
            <a:spLocks noChangeArrowheads="1"/>
          </p:cNvSpPr>
          <p:nvPr/>
        </p:nvSpPr>
        <p:spPr bwMode="auto">
          <a:xfrm>
            <a:off x="254056" y="619461"/>
            <a:ext cx="1845057" cy="284052"/>
          </a:xfrm>
          <a:prstGeom prst="rect">
            <a:avLst/>
          </a:prstGeom>
          <a:solidFill>
            <a:schemeClr val="bg1"/>
          </a:solidFill>
          <a:ln>
            <a:noFill/>
          </a:ln>
        </p:spPr>
        <p:txBody>
          <a:bodyPr wrap="none"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ja-JP" altLang="en-US" sz="1846" b="1" dirty="0">
                <a:solidFill>
                  <a:srgbClr val="000000"/>
                </a:solidFill>
                <a:latin typeface="BIZ UDPゴシック" panose="020B0400000000000000" pitchFamily="50" charset="-128"/>
                <a:ea typeface="BIZ UDPゴシック" panose="020B0400000000000000" pitchFamily="50" charset="-128"/>
              </a:rPr>
              <a:t>株式会社デンソー</a:t>
            </a:r>
            <a:endParaRPr lang="en-US" altLang="ja-JP" sz="1846" b="1" dirty="0">
              <a:solidFill>
                <a:srgbClr val="000000"/>
              </a:solidFill>
              <a:latin typeface="BIZ UDPゴシック" panose="020B0400000000000000" pitchFamily="50" charset="-128"/>
              <a:ea typeface="BIZ UDPゴシック" panose="020B0400000000000000" pitchFamily="50" charset="-128"/>
            </a:endParaRPr>
          </a:p>
        </p:txBody>
      </p:sp>
      <p:sp>
        <p:nvSpPr>
          <p:cNvPr id="45" name="正方形/長方形 44"/>
          <p:cNvSpPr>
            <a:spLocks noChangeArrowheads="1"/>
          </p:cNvSpPr>
          <p:nvPr/>
        </p:nvSpPr>
        <p:spPr bwMode="auto">
          <a:xfrm>
            <a:off x="4608634" y="4878092"/>
            <a:ext cx="2949820" cy="196362"/>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6" name="Rectangle 56"/>
          <p:cNvSpPr>
            <a:spLocks noChangeArrowheads="1"/>
          </p:cNvSpPr>
          <p:nvPr/>
        </p:nvSpPr>
        <p:spPr bwMode="auto">
          <a:xfrm>
            <a:off x="4492869" y="4831200"/>
            <a:ext cx="2275742" cy="284661"/>
          </a:xfrm>
          <a:prstGeom prst="rect">
            <a:avLst/>
          </a:prstGeom>
          <a:noFill/>
          <a:ln w="12700">
            <a:noFill/>
            <a:miter lim="800000"/>
            <a:headEnd/>
            <a:tailEnd/>
          </a:ln>
          <a:effectLst>
            <a:outerShdw dist="50800" sx="1000" sy="1000" algn="ctr" rotWithShape="0">
              <a:srgbClr val="000000">
                <a:lumMod val="50000"/>
                <a:lumOff val="50000"/>
              </a:srgbClr>
            </a:outerShdw>
          </a:effectLst>
        </p:spPr>
        <p:txBody>
          <a:bodyPr lIns="33231" tIns="42497" rIns="33231" bIns="42497">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defTabSz="703402" eaLnBrk="1" hangingPunct="1">
              <a:spcBef>
                <a:spcPct val="50000"/>
              </a:spcBef>
              <a:buNone/>
              <a:defRPr/>
            </a:pPr>
            <a:r>
              <a:rPr lang="ja-JP" altLang="en-US" sz="1292" b="1"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省エネＩＴソリューション事業</a:t>
            </a:r>
            <a:endParaRPr lang="ja-JP" altLang="en-US" sz="1292" b="1" kern="0" dirty="0">
              <a:solidFill>
                <a:srgbClr val="008000"/>
              </a:solidFill>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50"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１</a:t>
            </a:r>
            <a:r>
              <a:rPr lang="ja-JP" altLang="en-US" dirty="0" smtClean="0">
                <a:latin typeface="BIZ UDPゴシック" panose="020B0400000000000000" pitchFamily="50" charset="-128"/>
                <a:ea typeface="BIZ UDPゴシック" panose="020B0400000000000000" pitchFamily="50" charset="-128"/>
              </a:rPr>
              <a:t>、会社紹介</a:t>
            </a:r>
            <a:endParaRPr kumimoji="1" lang="ja-JP" altLang="en-US" dirty="0">
              <a:latin typeface="BIZ UDPゴシック" panose="020B0400000000000000" pitchFamily="50" charset="-128"/>
              <a:ea typeface="BIZ UDPゴシック" panose="020B0400000000000000" pitchFamily="50" charset="-128"/>
            </a:endParaRPr>
          </a:p>
        </p:txBody>
      </p:sp>
      <p:sp>
        <p:nvSpPr>
          <p:cNvPr id="47" name="Rectangle 56"/>
          <p:cNvSpPr>
            <a:spLocks noChangeArrowheads="1"/>
          </p:cNvSpPr>
          <p:nvPr/>
        </p:nvSpPr>
        <p:spPr bwMode="auto">
          <a:xfrm>
            <a:off x="6720254" y="4869706"/>
            <a:ext cx="795703" cy="213135"/>
          </a:xfrm>
          <a:prstGeom prst="rect">
            <a:avLst/>
          </a:prstGeom>
          <a:solidFill>
            <a:srgbClr val="0000FF"/>
          </a:solidFill>
          <a:ln w="12700">
            <a:noFill/>
            <a:miter lim="800000"/>
            <a:headEnd/>
            <a:tailEnd/>
          </a:ln>
          <a:effectLst>
            <a:outerShdw dist="50800" sx="1000" sy="1000" algn="ctr" rotWithShape="0">
              <a:srgbClr val="000000">
                <a:lumMod val="50000"/>
                <a:lumOff val="50000"/>
              </a:srgbClr>
            </a:outerShdw>
          </a:effectLst>
        </p:spPr>
        <p:txBody>
          <a:bodyPr lIns="0" tIns="0" rIns="0" bIns="0" anchor="ctr">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defTabSz="703402" eaLnBrk="1" hangingPunct="1">
              <a:spcBef>
                <a:spcPct val="50000"/>
              </a:spcBef>
              <a:buNone/>
              <a:defRPr/>
            </a:pPr>
            <a:r>
              <a:rPr lang="ja-JP" altLang="en-US" sz="1385" b="1" kern="0" dirty="0">
                <a:solidFill>
                  <a:prstClr val="white"/>
                </a:solidFill>
                <a:latin typeface="BIZ UDPゴシック" panose="020B0400000000000000" pitchFamily="50" charset="-128"/>
                <a:ea typeface="BIZ UDPゴシック" panose="020B0400000000000000" pitchFamily="50" charset="-128"/>
                <a:cs typeface="Meiryo UI" panose="020B0604030504040204" pitchFamily="50" charset="-128"/>
              </a:rPr>
              <a:t>プロ集団</a:t>
            </a:r>
          </a:p>
        </p:txBody>
      </p:sp>
    </p:spTree>
    <p:extLst>
      <p:ext uri="{BB962C8B-B14F-4D97-AF65-F5344CB8AC3E}">
        <p14:creationId xmlns:p14="http://schemas.microsoft.com/office/powerpoint/2010/main" val="22667975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、モデルケース </a:t>
            </a:r>
            <a:r>
              <a:rPr lang="ja-JP" altLang="en-US" dirty="0" err="1"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1" y="765198"/>
            <a:ext cx="9027622"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管理</a:t>
            </a:r>
            <a:r>
              <a:rPr lang="ja-JP" altLang="en-US"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体制</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a:t>
            </a:r>
            <a:r>
              <a:rPr kumimoji="1" lang="ja-JP" altLang="en-US" sz="2500" b="1" i="0" u="none" strike="noStrike" kern="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j-cs"/>
              </a:rPr>
              <a:t>広美　</a:t>
            </a:r>
            <a:r>
              <a:rPr kumimoji="1" lang="en-US" altLang="ja-JP" sz="2500" b="1" i="0" u="none" strike="noStrike" kern="0" cap="none" spc="0" normalizeH="0" baseline="0" noProof="0" dirty="0" smtClean="0">
                <a:ln>
                  <a:noFill/>
                </a:ln>
                <a:solidFill>
                  <a:srgbClr val="FF0000"/>
                </a:solidFill>
                <a:effectLst/>
                <a:uLnTx/>
                <a:uFillTx/>
                <a:latin typeface="BIZ UDPゴシック" panose="020B0400000000000000" pitchFamily="50" charset="-128"/>
                <a:ea typeface="BIZ UDPゴシック" panose="020B0400000000000000" pitchFamily="50" charset="-128"/>
                <a:cs typeface="+mj-cs"/>
              </a:rPr>
              <a:t>EMS</a:t>
            </a:r>
          </a:p>
          <a:p>
            <a:pPr lvl="0"/>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a:t>
            </a:r>
            <a:r>
              <a:rPr lang="ja-JP" altLang="en-US" kern="0" dirty="0" smtClean="0">
                <a:solidFill>
                  <a:srgbClr val="FF0000"/>
                </a:solidFill>
                <a:latin typeface="BIZ UDPゴシック" panose="020B0400000000000000" pitchFamily="50" charset="-128"/>
                <a:ea typeface="BIZ UDPゴシック" panose="020B0400000000000000" pitchFamily="50" charset="-128"/>
              </a:rPr>
              <a:t>上郷　第一</a:t>
            </a:r>
            <a:r>
              <a:rPr lang="ja-JP" altLang="en-US" kern="0" dirty="0">
                <a:solidFill>
                  <a:srgbClr val="FF0000"/>
                </a:solidFill>
                <a:latin typeface="BIZ UDPゴシック" panose="020B0400000000000000" pitchFamily="50" charset="-128"/>
                <a:ea typeface="BIZ UDPゴシック" panose="020B0400000000000000" pitchFamily="50" charset="-128"/>
              </a:rPr>
              <a:t>　</a:t>
            </a:r>
            <a:r>
              <a:rPr lang="en-US" altLang="ja-JP" kern="0" dirty="0">
                <a:solidFill>
                  <a:srgbClr val="FF0000"/>
                </a:solidFill>
                <a:latin typeface="BIZ UDPゴシック" panose="020B0400000000000000" pitchFamily="50" charset="-128"/>
                <a:ea typeface="BIZ UDPゴシック" panose="020B0400000000000000" pitchFamily="50" charset="-128"/>
              </a:rPr>
              <a:t>EMS</a:t>
            </a:r>
            <a:r>
              <a:rPr lang="ja-JP" altLang="en-US" kern="0" dirty="0" err="1" smtClean="0">
                <a:solidFill>
                  <a:prstClr val="black"/>
                </a:solidFill>
                <a:latin typeface="BIZ UDPゴシック" panose="020B0400000000000000" pitchFamily="50" charset="-128"/>
                <a:ea typeface="BIZ UDPゴシック" panose="020B0400000000000000" pitchFamily="50" charset="-128"/>
              </a:rPr>
              <a:t>、</a:t>
            </a:r>
            <a:r>
              <a:rPr lang="ja-JP" altLang="en-US" kern="0" dirty="0" smtClean="0">
                <a:solidFill>
                  <a:prstClr val="black"/>
                </a:solidFill>
                <a:latin typeface="BIZ UDPゴシック" panose="020B0400000000000000" pitchFamily="50" charset="-128"/>
                <a:ea typeface="BIZ UDPゴシック" panose="020B0400000000000000" pitchFamily="50" charset="-128"/>
              </a:rPr>
              <a:t>第二</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a:solidFill>
                  <a:prstClr val="black"/>
                </a:solidFill>
                <a:latin typeface="BIZ UDPゴシック" panose="020B0400000000000000" pitchFamily="50" charset="-128"/>
                <a:ea typeface="BIZ UDPゴシック" panose="020B0400000000000000" pitchFamily="50" charset="-128"/>
              </a:rPr>
              <a:t>　</a:t>
            </a:r>
            <a:r>
              <a:rPr lang="ja-JP" altLang="en-US" kern="0" dirty="0" smtClean="0">
                <a:solidFill>
                  <a:prstClr val="black"/>
                </a:solidFill>
                <a:latin typeface="BIZ UDPゴシック" panose="020B0400000000000000" pitchFamily="50" charset="-128"/>
                <a:ea typeface="BIZ UDPゴシック" panose="020B0400000000000000" pitchFamily="50" charset="-128"/>
              </a:rPr>
              <a:t>・岡崎物流</a:t>
            </a:r>
            <a:r>
              <a:rPr lang="en-US" altLang="ja-JP" kern="0" dirty="0" smtClean="0">
                <a:solidFill>
                  <a:prstClr val="black"/>
                </a:solidFill>
                <a:latin typeface="BIZ UDPゴシック" panose="020B0400000000000000" pitchFamily="50" charset="-128"/>
                <a:ea typeface="BIZ UDPゴシック" panose="020B0400000000000000" pitchFamily="50" charset="-128"/>
              </a:rPr>
              <a:t>C</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　・鳳来</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・特機</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調査項目</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・体制　</a:t>
            </a:r>
            <a:r>
              <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1</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人／工場</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進め方</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①</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省エネ無償診断</a:t>
            </a:r>
            <a:r>
              <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運用管理</a:t>
            </a:r>
            <a:r>
              <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r>
              <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7</a:t>
            </a: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月</a:t>
            </a:r>
            <a:endParaRPr lang="en-US" altLang="ja-JP" kern="0" noProof="0" dirty="0" smtClean="0">
              <a:solidFill>
                <a:prstClr val="black"/>
              </a:solidFill>
              <a:latin typeface="BIZ UDPゴシック" panose="020B0400000000000000" pitchFamily="50" charset="-128"/>
              <a:ea typeface="BIZ UDPゴシック" panose="020B0400000000000000" pitchFamily="50" charset="-128"/>
            </a:endParaRPr>
          </a:p>
          <a:p>
            <a:pPr lvl="0"/>
            <a:r>
              <a:rPr lang="ja-JP" altLang="en-US" kern="0" dirty="0">
                <a:solidFill>
                  <a:prstClr val="black"/>
                </a:solidFill>
                <a:latin typeface="BIZ UDPゴシック" panose="020B0400000000000000" pitchFamily="50" charset="-128"/>
                <a:ea typeface="BIZ UDPゴシック" panose="020B0400000000000000" pitchFamily="50" charset="-128"/>
              </a:rPr>
              <a:t>②</a:t>
            </a:r>
            <a:r>
              <a:rPr lang="ja-JP" altLang="en-US" kern="0" dirty="0" smtClean="0">
                <a:solidFill>
                  <a:prstClr val="black"/>
                </a:solidFill>
                <a:latin typeface="BIZ UDPゴシック" panose="020B0400000000000000" pitchFamily="50" charset="-128"/>
                <a:ea typeface="BIZ UDPゴシック" panose="020B0400000000000000" pitchFamily="50" charset="-128"/>
              </a:rPr>
              <a:t>設備</a:t>
            </a:r>
            <a:r>
              <a:rPr lang="ja-JP" altLang="en-US" kern="0" dirty="0">
                <a:solidFill>
                  <a:prstClr val="black"/>
                </a:solidFill>
                <a:latin typeface="BIZ UDPゴシック" panose="020B0400000000000000" pitchFamily="50" charset="-128"/>
                <a:ea typeface="BIZ UDPゴシック" panose="020B0400000000000000" pitchFamily="50" charset="-128"/>
              </a:rPr>
              <a:t>情報</a:t>
            </a:r>
            <a:r>
              <a:rPr lang="ja-JP" altLang="en-US" kern="0" dirty="0" smtClean="0">
                <a:solidFill>
                  <a:prstClr val="black"/>
                </a:solidFill>
                <a:latin typeface="BIZ UDPゴシック" panose="020B0400000000000000" pitchFamily="50" charset="-128"/>
                <a:ea typeface="BIZ UDPゴシック" panose="020B0400000000000000" pitchFamily="50" charset="-128"/>
              </a:rPr>
              <a:t>取得　</a:t>
            </a:r>
            <a:r>
              <a:rPr lang="en-US" altLang="ja-JP" kern="0" dirty="0" smtClean="0">
                <a:solidFill>
                  <a:prstClr val="black"/>
                </a:solidFill>
                <a:latin typeface="BIZ UDPゴシック" panose="020B0400000000000000" pitchFamily="50" charset="-128"/>
                <a:ea typeface="BIZ UDPゴシック" panose="020B0400000000000000" pitchFamily="50" charset="-128"/>
              </a:rPr>
              <a:t>8</a:t>
            </a:r>
            <a:r>
              <a:rPr lang="ja-JP" altLang="en-US" kern="0" dirty="0" smtClean="0">
                <a:solidFill>
                  <a:prstClr val="black"/>
                </a:solidFill>
                <a:latin typeface="BIZ UDPゴシック" panose="020B0400000000000000" pitchFamily="50" charset="-128"/>
                <a:ea typeface="BIZ UDPゴシック" panose="020B0400000000000000" pitchFamily="50" charset="-128"/>
              </a:rPr>
              <a:t>月</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lvl="0"/>
            <a:r>
              <a:rPr lang="ja-JP" altLang="en-US" kern="0" dirty="0" smtClean="0">
                <a:solidFill>
                  <a:prstClr val="black"/>
                </a:solidFill>
                <a:latin typeface="BIZ UDPゴシック" panose="020B0400000000000000" pitchFamily="50" charset="-128"/>
                <a:ea typeface="BIZ UDPゴシック" panose="020B0400000000000000" pitchFamily="50" charset="-128"/>
              </a:rPr>
              <a:t>③修繕費</a:t>
            </a:r>
            <a:r>
              <a:rPr lang="en-US" altLang="ja-JP" kern="0" dirty="0" smtClean="0">
                <a:solidFill>
                  <a:prstClr val="black"/>
                </a:solidFill>
                <a:latin typeface="BIZ UDPゴシック" panose="020B0400000000000000" pitchFamily="50" charset="-128"/>
                <a:ea typeface="BIZ UDPゴシック" panose="020B0400000000000000" pitchFamily="50" charset="-128"/>
              </a:rPr>
              <a:t>CD</a:t>
            </a:r>
            <a:r>
              <a:rPr lang="ja-JP" altLang="en-US" kern="0" dirty="0" smtClean="0">
                <a:solidFill>
                  <a:prstClr val="black"/>
                </a:solidFill>
                <a:latin typeface="BIZ UDPゴシック" panose="020B0400000000000000" pitchFamily="50" charset="-128"/>
                <a:ea typeface="BIZ UDPゴシック" panose="020B0400000000000000" pitchFamily="50" charset="-128"/>
              </a:rPr>
              <a:t>全体提案　</a:t>
            </a:r>
            <a:r>
              <a:rPr lang="en-US" altLang="ja-JP" kern="0" dirty="0" smtClean="0">
                <a:solidFill>
                  <a:prstClr val="black"/>
                </a:solidFill>
                <a:latin typeface="BIZ UDPゴシック" panose="020B0400000000000000" pitchFamily="50" charset="-128"/>
                <a:ea typeface="BIZ UDPゴシック" panose="020B0400000000000000" pitchFamily="50" charset="-128"/>
              </a:rPr>
              <a:t>9</a:t>
            </a:r>
            <a:r>
              <a:rPr lang="ja-JP" altLang="en-US" kern="0" dirty="0" smtClean="0">
                <a:solidFill>
                  <a:prstClr val="black"/>
                </a:solidFill>
                <a:latin typeface="BIZ UDPゴシック" panose="020B0400000000000000" pitchFamily="50" charset="-128"/>
                <a:ea typeface="BIZ UDPゴシック" panose="020B0400000000000000" pitchFamily="50" charset="-128"/>
              </a:rPr>
              <a:t>月</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　　　　　　　　　　　　</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5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Tree>
    <p:extLst>
      <p:ext uri="{BB962C8B-B14F-4D97-AF65-F5344CB8AC3E}">
        <p14:creationId xmlns:p14="http://schemas.microsoft.com/office/powerpoint/2010/main" val="22100247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、モデルケース </a:t>
            </a:r>
            <a:r>
              <a:rPr lang="ja-JP" altLang="en-US" dirty="0" err="1"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神星工業</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 name="タイトル 1"/>
          <p:cNvSpPr txBox="1">
            <a:spLocks/>
          </p:cNvSpPr>
          <p:nvPr/>
        </p:nvSpPr>
        <p:spPr>
          <a:xfrm>
            <a:off x="1" y="765198"/>
            <a:ext cx="9027622" cy="4920706"/>
          </a:xfrm>
          <a:prstGeom prst="rect">
            <a:avLst/>
          </a:prstGeom>
        </p:spPr>
        <p:txBody>
          <a:bodyPr vert="horz" wrap="square" lIns="360000" tIns="0" rIns="1440000" bIns="3600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準備</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・省エネ関連資料　　　　　　　　　澤田</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kern="0" dirty="0" smtClean="0">
                <a:solidFill>
                  <a:prstClr val="black"/>
                </a:solidFill>
                <a:latin typeface="BIZ UDPゴシック" panose="020B0400000000000000" pitchFamily="50" charset="-128"/>
                <a:ea typeface="BIZ UDPゴシック" panose="020B0400000000000000" pitchFamily="50" charset="-128"/>
              </a:rPr>
              <a:t>・メニュー一覧チェックリスト　　全員</a:t>
            </a:r>
            <a:endParaRPr lang="en-US" altLang="ja-JP" kern="0" dirty="0" smtClean="0">
              <a:solidFill>
                <a:prstClr val="black"/>
              </a:solidFill>
              <a:latin typeface="BIZ UDPゴシック" panose="020B0400000000000000" pitchFamily="50" charset="-128"/>
              <a:ea typeface="BIZ UDP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・調査後に</a:t>
            </a:r>
            <a:r>
              <a:rPr kumimoji="1" lang="en-US" altLang="ja-JP" sz="2500" b="1" i="0" u="none" strike="noStrike" kern="0" cap="none" spc="0" normalizeH="0" baseline="0" noProof="0" dirty="0" err="1"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FaaS</a:t>
            </a:r>
            <a:r>
              <a:rPr lang="ja-JP" altLang="en-US" kern="0" dirty="0" smtClean="0">
                <a:solidFill>
                  <a:prstClr val="black"/>
                </a:solidFill>
                <a:latin typeface="BIZ UDPゴシック" panose="020B0400000000000000" pitchFamily="50" charset="-128"/>
                <a:ea typeface="BIZ UDPゴシック" panose="020B0400000000000000" pitchFamily="50" charset="-128"/>
              </a:rPr>
              <a:t>モデルの検討　野々村</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rPr>
              <a:t>　　　　　　　　　　　　</a:t>
            </a:r>
            <a:endParaRPr kumimoji="1" lang="en-US" altLang="ja-JP" sz="2500" b="1" i="0" u="none" strike="noStrike" kern="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500" b="1" i="0" u="none" strike="noStrike" kern="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j-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2500" b="1" i="0" u="none" strike="noStrike" kern="0" cap="none" spc="0" normalizeH="0" baseline="0" noProof="0" dirty="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Tree>
    <p:extLst>
      <p:ext uri="{BB962C8B-B14F-4D97-AF65-F5344CB8AC3E}">
        <p14:creationId xmlns:p14="http://schemas.microsoft.com/office/powerpoint/2010/main" val="3592368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、モデルケース </a:t>
            </a:r>
            <a:r>
              <a:rPr lang="ja-JP" altLang="en-US" dirty="0" err="1"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大信精機</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3" name="図 2"/>
          <p:cNvPicPr>
            <a:picLocks noChangeAspect="1"/>
          </p:cNvPicPr>
          <p:nvPr/>
        </p:nvPicPr>
        <p:blipFill>
          <a:blip r:embed="rId3"/>
          <a:stretch>
            <a:fillRect/>
          </a:stretch>
        </p:blipFill>
        <p:spPr>
          <a:xfrm>
            <a:off x="696799" y="663885"/>
            <a:ext cx="4958033" cy="5613400"/>
          </a:xfrm>
          <a:prstGeom prst="rect">
            <a:avLst/>
          </a:prstGeom>
        </p:spPr>
      </p:pic>
    </p:spTree>
    <p:extLst>
      <p:ext uri="{BB962C8B-B14F-4D97-AF65-F5344CB8AC3E}">
        <p14:creationId xmlns:p14="http://schemas.microsoft.com/office/powerpoint/2010/main" val="4757530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、モデルケース </a:t>
            </a:r>
            <a:r>
              <a:rPr lang="ja-JP" altLang="en-US" dirty="0" err="1"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ー</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a:t>
            </a:r>
            <a:r>
              <a:rPr lang="en-US" altLang="ja-JP"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DN</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北九州</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7516845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79512" y="302925"/>
            <a:ext cx="8856984" cy="6498496"/>
          </a:xfrm>
          <a:prstGeom prst="rect">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a:lnSpc>
                <a:spcPts val="2500"/>
              </a:lnSpc>
              <a:defRPr>
                <a:solidFill>
                  <a:schemeClr val="lt1"/>
                </a:solidFill>
                <a:latin typeface="+mj-ea"/>
                <a:ea typeface="+mj-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spcBef>
                <a:spcPts val="600"/>
              </a:spcBef>
            </a:pPr>
            <a:endParaRPr lang="en-US" altLang="ja-JP"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テキスト ボックス 28"/>
          <p:cNvSpPr txBox="1"/>
          <p:nvPr/>
        </p:nvSpPr>
        <p:spPr>
          <a:xfrm>
            <a:off x="179512" y="354241"/>
            <a:ext cx="8064896" cy="1131079"/>
          </a:xfrm>
          <a:prstGeom prst="rect">
            <a:avLst/>
          </a:prstGeom>
          <a:noFill/>
        </p:spPr>
        <p:txBody>
          <a:bodyPr wrap="square" rtlCol="0">
            <a:spAutoFit/>
          </a:bodyPr>
          <a:lstStyle/>
          <a:p>
            <a:pPr>
              <a:lnSpc>
                <a:spcPts val="2300"/>
              </a:lnSpc>
              <a:spcBef>
                <a:spcPts val="600"/>
              </a:spcBef>
            </a:pPr>
            <a:r>
              <a:rPr lang="ja-JP" altLang="en-US" sz="2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保全計画の策定</a:t>
            </a:r>
            <a:endParaRPr lang="en-US" altLang="ja-JP" sz="2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3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3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 name="表 1"/>
          <p:cNvGraphicFramePr>
            <a:graphicFrameLocks noGrp="1"/>
          </p:cNvGraphicFramePr>
          <p:nvPr>
            <p:extLst/>
          </p:nvPr>
        </p:nvGraphicFramePr>
        <p:xfrm>
          <a:off x="477968" y="2981907"/>
          <a:ext cx="8270496" cy="3258580"/>
        </p:xfrm>
        <a:graphic>
          <a:graphicData uri="http://schemas.openxmlformats.org/drawingml/2006/table">
            <a:tbl>
              <a:tblPr firstRow="1" bandRow="1">
                <a:tableStyleId>{5C22544A-7EE6-4342-B048-85BDC9FD1C3A}</a:tableStyleId>
              </a:tblPr>
              <a:tblGrid>
                <a:gridCol w="716506">
                  <a:extLst>
                    <a:ext uri="{9D8B030D-6E8A-4147-A177-3AD203B41FA5}">
                      <a16:colId xmlns:a16="http://schemas.microsoft.com/office/drawing/2014/main" val="20000"/>
                    </a:ext>
                  </a:extLst>
                </a:gridCol>
                <a:gridCol w="1332821">
                  <a:extLst>
                    <a:ext uri="{9D8B030D-6E8A-4147-A177-3AD203B41FA5}">
                      <a16:colId xmlns:a16="http://schemas.microsoft.com/office/drawing/2014/main" val="20001"/>
                    </a:ext>
                  </a:extLst>
                </a:gridCol>
                <a:gridCol w="3805892">
                  <a:extLst>
                    <a:ext uri="{9D8B030D-6E8A-4147-A177-3AD203B41FA5}">
                      <a16:colId xmlns:a16="http://schemas.microsoft.com/office/drawing/2014/main" val="20002"/>
                    </a:ext>
                  </a:extLst>
                </a:gridCol>
                <a:gridCol w="1097853">
                  <a:extLst>
                    <a:ext uri="{9D8B030D-6E8A-4147-A177-3AD203B41FA5}">
                      <a16:colId xmlns:a16="http://schemas.microsoft.com/office/drawing/2014/main" val="20003"/>
                    </a:ext>
                  </a:extLst>
                </a:gridCol>
                <a:gridCol w="1317424">
                  <a:extLst>
                    <a:ext uri="{9D8B030D-6E8A-4147-A177-3AD203B41FA5}">
                      <a16:colId xmlns:a16="http://schemas.microsoft.com/office/drawing/2014/main" val="20004"/>
                    </a:ext>
                  </a:extLst>
                </a:gridCol>
              </a:tblGrid>
              <a:tr h="191858">
                <a:tc>
                  <a:txBody>
                    <a:bodyPr/>
                    <a:lstStyle/>
                    <a:p>
                      <a:endParaRPr kumimoji="1" lang="ja-JP" altLang="en-US" sz="16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smtClean="0"/>
                        <a:t>大分類</a:t>
                      </a:r>
                      <a:endParaRPr kumimoji="1" lang="ja-JP" altLang="en-US" sz="14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smtClean="0"/>
                        <a:t>実施内容</a:t>
                      </a:r>
                      <a:endParaRPr kumimoji="1" lang="ja-JP" altLang="en-US" sz="14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smtClean="0"/>
                        <a:t>工数</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kumimoji="1" lang="ja-JP" altLang="en-US" sz="1400" dirty="0" smtClean="0"/>
                        <a:t>担当</a:t>
                      </a:r>
                      <a:endParaRPr kumimoji="1" lang="ja-JP" alt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0784">
                <a:tc rowSpan="4">
                  <a:txBody>
                    <a:bodyPr/>
                    <a:lstStyle/>
                    <a:p>
                      <a:pPr algn="ctr"/>
                      <a:r>
                        <a:rPr kumimoji="1" lang="ja-JP" altLang="en-US" sz="1200" dirty="0" smtClean="0"/>
                        <a:t>Ｐ</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rowSpan="3">
                  <a:txBody>
                    <a:bodyPr/>
                    <a:lstStyle/>
                    <a:p>
                      <a:pPr algn="ctr"/>
                      <a:r>
                        <a:rPr kumimoji="1" lang="ja-JP" altLang="en-US" sz="1200" dirty="0" smtClean="0"/>
                        <a:t>保全計画</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9B8"/>
                    </a:solidFill>
                  </a:tcPr>
                </a:tc>
                <a:tc>
                  <a:txBody>
                    <a:bodyPr/>
                    <a:lstStyle/>
                    <a:p>
                      <a:r>
                        <a:rPr kumimoji="1" lang="ja-JP" altLang="en-US" sz="1200" dirty="0" smtClean="0"/>
                        <a:t>予防・事後保全 層別</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smtClean="0"/>
                        <a:t>50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rowSpan="3">
                  <a:txBody>
                    <a:bodyPr/>
                    <a:lstStyle/>
                    <a:p>
                      <a:pPr algn="ctr"/>
                      <a:r>
                        <a:rPr kumimoji="1" lang="ja-JP" altLang="en-US" sz="1200" dirty="0" smtClean="0"/>
                        <a:t>ＦＳ保全部</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168776">
                <a:tc vMerge="1">
                  <a:txBody>
                    <a:bodyPr/>
                    <a:lstStyle/>
                    <a:p>
                      <a:endParaRPr kumimoji="1" lang="ja-JP" altLang="en-US" dirty="0"/>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smtClean="0"/>
                        <a:t>機器リスト整備　</a:t>
                      </a:r>
                      <a:r>
                        <a:rPr kumimoji="1" lang="ja-JP" altLang="en-US" sz="1050" dirty="0" smtClean="0"/>
                        <a:t>（設置年・型式・能力・メーカ等）</a:t>
                      </a:r>
                      <a:endParaRPr kumimoji="1" lang="ja-JP" altLang="en-US" sz="105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smtClean="0"/>
                        <a:t>220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v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2"/>
                  </a:ext>
                </a:extLst>
              </a:tr>
              <a:tr h="0">
                <a:tc vMerge="1">
                  <a:txBody>
                    <a:bodyPr/>
                    <a:lstStyle/>
                    <a:p>
                      <a:endParaRPr kumimoji="1" lang="ja-JP" altLang="en-US" dirty="0"/>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smtClean="0"/>
                        <a:t>保全周期・仕様策定</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kumimoji="1" lang="en-US" altLang="ja-JP" sz="1200" dirty="0" smtClean="0"/>
                        <a:t>100</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3"/>
                  </a:ext>
                </a:extLst>
              </a:tr>
              <a:tr h="285253">
                <a:tc vMerge="1">
                  <a:txBody>
                    <a:bodyPr/>
                    <a:lstStyle/>
                    <a:p>
                      <a:pPr algn="ctr"/>
                      <a:endParaRPr kumimoji="1" lang="ja-JP" altLang="en-US" sz="16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gridSpan="4">
                  <a:txBody>
                    <a:bodyPr/>
                    <a:lstStyle/>
                    <a:p>
                      <a:pPr algn="ctr"/>
                      <a:r>
                        <a:rPr kumimoji="1" lang="en-US" altLang="ja-JP" sz="1050" dirty="0" smtClean="0"/>
                        <a:t>※</a:t>
                      </a:r>
                      <a:r>
                        <a:rPr kumimoji="1" lang="ja-JP" altLang="en-US" sz="1050" dirty="0" smtClean="0"/>
                        <a:t>中長期支援は別途検討</a:t>
                      </a:r>
                      <a:endParaRPr kumimoji="1" lang="ja-JP" altLang="en-US" sz="105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endParaRPr kumimoji="1" lang="ja-JP" altLang="en-US" sz="16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hMerge="1">
                  <a:txBody>
                    <a:bodyPr/>
                    <a:lstStyle/>
                    <a:p>
                      <a:pPr algn="ctr"/>
                      <a:endParaRPr kumimoji="1" lang="ja-JP"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71048">
                <a:tc rowSpan="2">
                  <a:txBody>
                    <a:bodyPr/>
                    <a:lstStyle/>
                    <a:p>
                      <a:pPr algn="ctr"/>
                      <a:r>
                        <a:rPr kumimoji="1" lang="ja-JP" altLang="en-US" sz="1200" dirty="0" smtClean="0"/>
                        <a:t>Ｄ</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ja-JP" altLang="en-US" sz="1200" dirty="0" smtClean="0"/>
                        <a:t>保全実施</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a:txBody>
                    <a:bodyPr/>
                    <a:lstStyle/>
                    <a:p>
                      <a:r>
                        <a:rPr kumimoji="1" lang="ja-JP" altLang="en-US" sz="1200" dirty="0" smtClean="0"/>
                        <a:t>発注</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en-US" altLang="ja-JP" sz="1100" dirty="0" smtClean="0"/>
                        <a:t>※</a:t>
                      </a:r>
                      <a:r>
                        <a:rPr kumimoji="1" lang="ja-JP" altLang="en-US" sz="1100" dirty="0" smtClean="0"/>
                        <a:t>一部補佐</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rowSpan="2">
                  <a:txBody>
                    <a:bodyPr/>
                    <a:lstStyle/>
                    <a:p>
                      <a:pPr algn="ctr"/>
                      <a:r>
                        <a:rPr kumimoji="1" lang="ja-JP" altLang="en-US" sz="1200" dirty="0" smtClean="0"/>
                        <a:t>大信精機</a:t>
                      </a:r>
                      <a:endParaRPr kumimoji="1" lang="ja-JP" alt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84800">
                <a:tc vMerge="1">
                  <a:txBody>
                    <a:bodyPr/>
                    <a:lstStyle/>
                    <a:p>
                      <a:endParaRPr kumimoji="1" lang="ja-JP" altLang="en-US"/>
                    </a:p>
                  </a:txBody>
                  <a:tcPr/>
                </a:tc>
                <a:tc vMerge="1">
                  <a:txBody>
                    <a:bodyPr/>
                    <a:lstStyle/>
                    <a:p>
                      <a:endParaRPr kumimoji="1" lang="ja-JP" altLang="en-US"/>
                    </a:p>
                  </a:txBody>
                  <a:tcPr/>
                </a:tc>
                <a:tc>
                  <a:txBody>
                    <a:bodyPr/>
                    <a:lstStyle/>
                    <a:p>
                      <a:r>
                        <a:rPr kumimoji="1" lang="ja-JP" altLang="en-US" sz="1200" dirty="0" smtClean="0"/>
                        <a:t>作業・工事管理</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a:txBody>
                    <a:bodyPr/>
                    <a:lstStyle/>
                    <a:p>
                      <a:pPr algn="ctr"/>
                      <a:r>
                        <a:rPr kumimoji="1" lang="ja-JP" altLang="en-US" sz="1200" dirty="0" smtClean="0"/>
                        <a:t>Ｃ</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r>
                        <a:rPr kumimoji="1" lang="ja-JP" altLang="en-US" sz="1200" dirty="0" smtClean="0"/>
                        <a:t>結果の確認・検査・検収　</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tc vMerge="1">
                  <a:txBody>
                    <a:bodyPr/>
                    <a:lstStyle/>
                    <a:p>
                      <a:endParaRPr kumimoji="1" lang="ja-JP"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ＦＳ・大信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88032">
                <a:tc rowSpan="3">
                  <a:txBody>
                    <a:bodyPr/>
                    <a:lstStyle/>
                    <a:p>
                      <a:pPr algn="ctr"/>
                      <a:r>
                        <a:rPr kumimoji="1" lang="ja-JP" altLang="en-US" sz="1200" dirty="0" smtClean="0"/>
                        <a:t>Ａ</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rowSpan="2">
                  <a:txBody>
                    <a:bodyPr/>
                    <a:lstStyle/>
                    <a:p>
                      <a:pPr algn="ctr"/>
                      <a:r>
                        <a:rPr kumimoji="1" lang="ja-JP" altLang="en-US" sz="1200" dirty="0" smtClean="0"/>
                        <a:t>更新計画</a:t>
                      </a:r>
                      <a:endParaRPr kumimoji="1" lang="ja-JP" altLang="en-US" sz="1200" dirty="0"/>
                    </a:p>
                  </a:txBody>
                  <a:tcPr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200" dirty="0" smtClean="0"/>
                        <a:t>計画・事後更新</a:t>
                      </a:r>
                      <a:r>
                        <a:rPr kumimoji="1" lang="ja-JP" altLang="en-US" sz="1200" baseline="0" dirty="0" smtClean="0"/>
                        <a:t> 層別</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a:r>
                        <a:rPr kumimoji="1" lang="en-US" altLang="ja-JP" sz="1200"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FF0000"/>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48560">
                <a:tc vMerge="1">
                  <a:txBody>
                    <a:bodyPr/>
                    <a:lstStyle/>
                    <a:p>
                      <a:endParaRPr kumimoji="1" lang="ja-JP" altLang="en-US"/>
                    </a:p>
                  </a:txBody>
                  <a:tcPr/>
                </a:tc>
                <a:tc vMerge="1">
                  <a:txBody>
                    <a:bodyPr/>
                    <a:lstStyle/>
                    <a:p>
                      <a:endParaRPr kumimoji="1" lang="ja-JP" altLang="en-US" sz="16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kumimoji="1" lang="ja-JP" altLang="en-US" sz="1200" dirty="0" smtClean="0"/>
                        <a:t>基準・優先順位付け</a:t>
                      </a:r>
                      <a:endParaRPr kumimoji="1" lang="ja-JP" altLang="en-US" sz="1200" dirty="0"/>
                    </a:p>
                  </a:txBody>
                  <a:tcPr anchor="ctr">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9"/>
                  </a:ext>
                </a:extLst>
              </a:tr>
              <a:tr h="319295">
                <a:tc vMerge="1">
                  <a:txBody>
                    <a:bodyPr/>
                    <a:lstStyle/>
                    <a:p>
                      <a:endParaRPr kumimoji="1" lang="ja-JP" altLang="en-US" dirty="0"/>
                    </a:p>
                  </a:txBody>
                  <a:tcPr/>
                </a:tc>
                <a:tc>
                  <a:txBody>
                    <a:bodyPr/>
                    <a:lstStyle/>
                    <a:p>
                      <a:pPr algn="ctr"/>
                      <a:r>
                        <a:rPr kumimoji="1" lang="ja-JP" altLang="en-US" sz="1200" dirty="0" smtClean="0"/>
                        <a:t>予算申請</a:t>
                      </a:r>
                      <a:endParaRPr kumimoji="1" lang="ja-JP" altLang="en-US" sz="1200" dirty="0"/>
                    </a:p>
                  </a:txBody>
                  <a:tcPr anchor="ctr">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適正な予算枠の設定  </a:t>
                      </a:r>
                      <a:r>
                        <a:rPr kumimoji="1" lang="ja-JP" altLang="en-US" sz="1050" dirty="0" smtClean="0"/>
                        <a:t>（劣化修繕費・事後費</a:t>
                      </a:r>
                      <a:r>
                        <a:rPr kumimoji="1" lang="ja-JP" altLang="en-US" sz="1050" baseline="0" dirty="0" smtClean="0"/>
                        <a:t> </a:t>
                      </a:r>
                      <a:r>
                        <a:rPr kumimoji="1" lang="ja-JP" altLang="en-US" sz="1050" dirty="0" smtClean="0"/>
                        <a:t>等）</a:t>
                      </a:r>
                      <a:endParaRPr kumimoji="1" lang="ja-JP" altLang="en-US" sz="1050" dirty="0"/>
                    </a:p>
                  </a:txBody>
                  <a:tcPr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kumimoji="1" lang="en-US" altLang="ja-JP" sz="1200"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10"/>
                  </a:ext>
                </a:extLst>
              </a:tr>
            </a:tbl>
          </a:graphicData>
        </a:graphic>
      </p:graphicFrame>
      <p:sp>
        <p:nvSpPr>
          <p:cNvPr id="3" name="テキスト ボックス 2"/>
          <p:cNvSpPr txBox="1"/>
          <p:nvPr/>
        </p:nvSpPr>
        <p:spPr>
          <a:xfrm>
            <a:off x="1061002" y="6312495"/>
            <a:ext cx="7471438" cy="400110"/>
          </a:xfrm>
          <a:prstGeom prst="rect">
            <a:avLst/>
          </a:prstGeom>
          <a:noFill/>
        </p:spPr>
        <p:txBody>
          <a:bodyPr wrap="square" rtlCol="0">
            <a:spAutoFit/>
          </a:bodyPr>
          <a:lstStyle/>
          <a:p>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期間：</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1</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ヶ月　　予定工数：</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370</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Ｈ（移動含む）　　概算：</a:t>
            </a:r>
            <a:r>
              <a:rPr lang="en-US" altLang="ja-JP"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2,405</a:t>
            </a:r>
            <a:r>
              <a:rPr lang="ja-JP" altLang="en-US" sz="20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千円</a:t>
            </a:r>
            <a:r>
              <a:rPr lang="ja-JP" altLang="en-US" b="1" dirty="0">
                <a:solidFill>
                  <a:prstClr val="white"/>
                </a:solidFill>
                <a:latin typeface="Calibri"/>
                <a:ea typeface="ＭＳ Ｐゴシック" panose="020B0600070205080204" pitchFamily="50" charset="-128"/>
              </a:rPr>
              <a:t>　</a:t>
            </a:r>
          </a:p>
        </p:txBody>
      </p:sp>
      <p:sp>
        <p:nvSpPr>
          <p:cNvPr id="14" name="テキスト ボックス 13"/>
          <p:cNvSpPr txBox="1"/>
          <p:nvPr/>
        </p:nvSpPr>
        <p:spPr>
          <a:xfrm>
            <a:off x="3342056" y="2589565"/>
            <a:ext cx="2592288" cy="338554"/>
          </a:xfrm>
          <a:prstGeom prst="rect">
            <a:avLst/>
          </a:prstGeom>
          <a:noFill/>
        </p:spPr>
        <p:txBody>
          <a:bodyPr wrap="square" rtlCol="0">
            <a:spAutoFit/>
          </a:bodyPr>
          <a:lstStyle/>
          <a:p>
            <a:r>
              <a:rPr lang="ja-JP" altLang="en-US" sz="16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保全品質・保全費分析　⇒</a:t>
            </a:r>
          </a:p>
        </p:txBody>
      </p:sp>
      <p:sp>
        <p:nvSpPr>
          <p:cNvPr id="17" name="テキスト ボックス 16"/>
          <p:cNvSpPr txBox="1"/>
          <p:nvPr/>
        </p:nvSpPr>
        <p:spPr>
          <a:xfrm>
            <a:off x="528650" y="1017366"/>
            <a:ext cx="4109551" cy="307777"/>
          </a:xfrm>
          <a:prstGeom prst="rect">
            <a:avLst/>
          </a:prstGeom>
          <a:noFill/>
        </p:spPr>
        <p:txBody>
          <a:bodyPr wrap="square" rtlCol="0">
            <a:spAutoFit/>
          </a:bodyPr>
          <a:lstStyle/>
          <a:p>
            <a:r>
              <a:rPr lang="ja-JP" altLang="en-US" sz="1400" b="1" dirty="0">
                <a:solidFill>
                  <a:prstClr val="white"/>
                </a:solidFill>
                <a:effectLst>
                  <a:outerShdw blurRad="38100" dist="38100" dir="2700000" algn="tl">
                    <a:srgbClr val="000000">
                      <a:alpha val="43137"/>
                    </a:srgbClr>
                  </a:outerShdw>
                </a:effectLst>
                <a:latin typeface="Calibri"/>
                <a:ea typeface="ＭＳ Ｐゴシック" panose="020B0600070205080204" pitchFamily="50" charset="-128"/>
              </a:rPr>
              <a:t>目的：落ちのない計画保全 及び 保全見える化</a:t>
            </a:r>
          </a:p>
        </p:txBody>
      </p:sp>
      <p:sp>
        <p:nvSpPr>
          <p:cNvPr id="6" name="テキスト ボックス 5"/>
          <p:cNvSpPr txBox="1"/>
          <p:nvPr/>
        </p:nvSpPr>
        <p:spPr>
          <a:xfrm>
            <a:off x="526375" y="735017"/>
            <a:ext cx="6016077" cy="338554"/>
          </a:xfrm>
          <a:prstGeom prst="rect">
            <a:avLst/>
          </a:prstGeom>
          <a:noFill/>
        </p:spPr>
        <p:txBody>
          <a:bodyPr wrap="square" rtlCol="0">
            <a:spAutoFit/>
          </a:bodyPr>
          <a:lstStyle/>
          <a:p>
            <a:r>
              <a:rPr lang="ja-JP" altLang="en-US" sz="16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設備・空調・排水・電気</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r>
              <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建築・緑化は除く</a:t>
            </a:r>
            <a:r>
              <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a:t>
            </a: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保全計画を立案する</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角丸四角形 6"/>
          <p:cNvSpPr/>
          <p:nvPr/>
        </p:nvSpPr>
        <p:spPr>
          <a:xfrm>
            <a:off x="519055" y="1529146"/>
            <a:ext cx="1144277" cy="784941"/>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 name="テキスト ボックス 3"/>
          <p:cNvSpPr txBox="1"/>
          <p:nvPr/>
        </p:nvSpPr>
        <p:spPr>
          <a:xfrm>
            <a:off x="763149" y="1350928"/>
            <a:ext cx="666734" cy="307777"/>
          </a:xfrm>
          <a:prstGeom prst="rect">
            <a:avLst/>
          </a:prstGeom>
          <a:solidFill>
            <a:srgbClr val="E6B9B8"/>
          </a:solidFill>
        </p:spPr>
        <p:txBody>
          <a:bodyPr wrap="square" rtlCol="0">
            <a:spAutoFit/>
          </a:bodyPr>
          <a:lstStyle/>
          <a:p>
            <a:pPr algn="ctr"/>
            <a:r>
              <a:rPr lang="ja-JP" altLang="en-US" sz="1400" b="1" dirty="0">
                <a:solidFill>
                  <a:prstClr val="black"/>
                </a:solidFill>
                <a:latin typeface="Calibri"/>
                <a:ea typeface="ＭＳ Ｐゴシック" panose="020B0600070205080204" pitchFamily="50" charset="-128"/>
              </a:rPr>
              <a:t>方針</a:t>
            </a:r>
          </a:p>
        </p:txBody>
      </p:sp>
      <p:sp>
        <p:nvSpPr>
          <p:cNvPr id="23" name="角丸四角形 22"/>
          <p:cNvSpPr/>
          <p:nvPr/>
        </p:nvSpPr>
        <p:spPr>
          <a:xfrm>
            <a:off x="2077955" y="1529146"/>
            <a:ext cx="1488312" cy="784941"/>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4" name="角丸四角形 23"/>
          <p:cNvSpPr/>
          <p:nvPr/>
        </p:nvSpPr>
        <p:spPr>
          <a:xfrm>
            <a:off x="3850948" y="1549890"/>
            <a:ext cx="1344296" cy="764196"/>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5" name="角丸四角形 24"/>
          <p:cNvSpPr/>
          <p:nvPr/>
        </p:nvSpPr>
        <p:spPr>
          <a:xfrm>
            <a:off x="5606348" y="1554926"/>
            <a:ext cx="1224135" cy="759160"/>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26" name="角丸四角形 25"/>
          <p:cNvSpPr/>
          <p:nvPr/>
        </p:nvSpPr>
        <p:spPr>
          <a:xfrm>
            <a:off x="7142371" y="1532157"/>
            <a:ext cx="1344296" cy="753936"/>
          </a:xfrm>
          <a:prstGeom prst="roundRect">
            <a:avLst>
              <a:gd name="adj" fmla="val 11412"/>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10" name="テキスト ボックス 9"/>
          <p:cNvSpPr txBox="1"/>
          <p:nvPr/>
        </p:nvSpPr>
        <p:spPr>
          <a:xfrm>
            <a:off x="2288426" y="1359530"/>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保全計画</a:t>
            </a:r>
          </a:p>
        </p:txBody>
      </p:sp>
      <p:sp>
        <p:nvSpPr>
          <p:cNvPr id="13" name="テキスト ボックス 12"/>
          <p:cNvSpPr txBox="1"/>
          <p:nvPr/>
        </p:nvSpPr>
        <p:spPr>
          <a:xfrm>
            <a:off x="5709058" y="1378214"/>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保全履歴</a:t>
            </a:r>
          </a:p>
        </p:txBody>
      </p:sp>
      <p:sp>
        <p:nvSpPr>
          <p:cNvPr id="15" name="テキスト ボックス 14"/>
          <p:cNvSpPr txBox="1"/>
          <p:nvPr/>
        </p:nvSpPr>
        <p:spPr>
          <a:xfrm>
            <a:off x="7363114" y="1378269"/>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更新計画</a:t>
            </a:r>
          </a:p>
        </p:txBody>
      </p:sp>
      <p:sp>
        <p:nvSpPr>
          <p:cNvPr id="22" name="テキスト ボックス 21"/>
          <p:cNvSpPr txBox="1"/>
          <p:nvPr/>
        </p:nvSpPr>
        <p:spPr>
          <a:xfrm>
            <a:off x="4015481" y="1372955"/>
            <a:ext cx="902811" cy="307777"/>
          </a:xfrm>
          <a:prstGeom prst="rect">
            <a:avLst/>
          </a:prstGeom>
          <a:solidFill>
            <a:srgbClr val="E6B9B8"/>
          </a:solidFill>
        </p:spPr>
        <p:txBody>
          <a:bodyPr wrap="none" rtlCol="0">
            <a:spAutoFit/>
          </a:bodyPr>
          <a:lstStyle/>
          <a:p>
            <a:r>
              <a:rPr lang="ja-JP" altLang="en-US" sz="1400" b="1" dirty="0">
                <a:solidFill>
                  <a:prstClr val="black"/>
                </a:solidFill>
                <a:latin typeface="Calibri"/>
                <a:ea typeface="ＭＳ Ｐゴシック" panose="020B0600070205080204" pitchFamily="50" charset="-128"/>
              </a:rPr>
              <a:t>保全実施</a:t>
            </a:r>
          </a:p>
        </p:txBody>
      </p:sp>
      <p:sp>
        <p:nvSpPr>
          <p:cNvPr id="27" name="テキスト ボックス 26"/>
          <p:cNvSpPr txBox="1"/>
          <p:nvPr/>
        </p:nvSpPr>
        <p:spPr>
          <a:xfrm>
            <a:off x="685295" y="1639763"/>
            <a:ext cx="800219"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戦略</a:t>
            </a:r>
          </a:p>
          <a:p>
            <a:r>
              <a:rPr lang="ja-JP" altLang="en-US" sz="1200" dirty="0">
                <a:solidFill>
                  <a:prstClr val="black"/>
                </a:solidFill>
                <a:latin typeface="ＭＳ Ｐゴシック" panose="020B0600070205080204" pitchFamily="50" charset="-128"/>
                <a:ea typeface="ＭＳ Ｐゴシック" panose="020B0600070205080204" pitchFamily="50" charset="-128"/>
              </a:rPr>
              <a:t>手の内化</a:t>
            </a:r>
          </a:p>
          <a:p>
            <a:r>
              <a:rPr lang="en-US" altLang="ja-JP" sz="1200" dirty="0">
                <a:solidFill>
                  <a:prstClr val="black"/>
                </a:solidFill>
                <a:latin typeface="ＭＳ Ｐゴシック" panose="020B0600070205080204" pitchFamily="50" charset="-128"/>
                <a:ea typeface="ＭＳ Ｐゴシック" panose="020B0600070205080204" pitchFamily="50" charset="-128"/>
              </a:rPr>
              <a:t>CBM</a:t>
            </a:r>
          </a:p>
        </p:txBody>
      </p:sp>
      <p:sp>
        <p:nvSpPr>
          <p:cNvPr id="28" name="テキスト ボックス 27"/>
          <p:cNvSpPr txBox="1"/>
          <p:nvPr/>
        </p:nvSpPr>
        <p:spPr>
          <a:xfrm>
            <a:off x="2095804" y="1633496"/>
            <a:ext cx="1308371" cy="646331"/>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保全対象機器</a:t>
            </a:r>
            <a:r>
              <a:rPr lang="en-US" altLang="ja-JP" sz="1200" b="1" dirty="0">
                <a:solidFill>
                  <a:prstClr val="black"/>
                </a:solidFill>
                <a:latin typeface="ＭＳ Ｐゴシック" panose="020B0600070205080204" pitchFamily="50" charset="-128"/>
                <a:ea typeface="ＭＳ Ｐゴシック" panose="020B0600070205080204" pitchFamily="50" charset="-128"/>
              </a:rPr>
              <a:t>DB</a:t>
            </a:r>
            <a:endParaRPr lang="ja-JP" altLang="en-US" sz="1200" b="1" dirty="0">
              <a:solidFill>
                <a:prstClr val="black"/>
              </a:solidFill>
              <a:latin typeface="ＭＳ Ｐゴシック" panose="020B0600070205080204" pitchFamily="50" charset="-128"/>
              <a:ea typeface="ＭＳ Ｐゴシック" panose="020B0600070205080204" pitchFamily="50" charset="-128"/>
            </a:endParaRPr>
          </a:p>
          <a:p>
            <a:r>
              <a:rPr lang="ja-JP" altLang="en-US" sz="1200" b="1" dirty="0">
                <a:solidFill>
                  <a:prstClr val="black"/>
                </a:solidFill>
                <a:latin typeface="ＭＳ Ｐゴシック" panose="020B0600070205080204" pitchFamily="50" charset="-128"/>
                <a:ea typeface="ＭＳ Ｐゴシック" panose="020B0600070205080204" pitchFamily="50" charset="-128"/>
              </a:rPr>
              <a:t>長期・年間・月間</a:t>
            </a:r>
          </a:p>
          <a:p>
            <a:r>
              <a:rPr lang="ja-JP" altLang="en-US" sz="1200" b="1" dirty="0">
                <a:solidFill>
                  <a:prstClr val="black"/>
                </a:solidFill>
                <a:latin typeface="ＭＳ Ｐゴシック" panose="020B0600070205080204" pitchFamily="50" charset="-128"/>
                <a:ea typeface="ＭＳ Ｐゴシック" panose="020B0600070205080204" pitchFamily="50" charset="-128"/>
              </a:rPr>
              <a:t>仕様</a:t>
            </a:r>
          </a:p>
        </p:txBody>
      </p:sp>
      <p:sp>
        <p:nvSpPr>
          <p:cNvPr id="30" name="テキスト ボックス 29"/>
          <p:cNvSpPr txBox="1"/>
          <p:nvPr/>
        </p:nvSpPr>
        <p:spPr>
          <a:xfrm>
            <a:off x="4012158" y="1667756"/>
            <a:ext cx="954107" cy="646331"/>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保全報告</a:t>
            </a:r>
          </a:p>
          <a:p>
            <a:r>
              <a:rPr lang="ja-JP" altLang="en-US" sz="1200" dirty="0">
                <a:solidFill>
                  <a:prstClr val="black"/>
                </a:solidFill>
                <a:latin typeface="ＭＳ Ｐゴシック" panose="020B0600070205080204" pitchFamily="50" charset="-128"/>
                <a:ea typeface="ＭＳ Ｐゴシック" panose="020B0600070205080204" pitchFamily="50" charset="-128"/>
              </a:rPr>
              <a:t>部品交換</a:t>
            </a:r>
          </a:p>
          <a:p>
            <a:r>
              <a:rPr lang="ja-JP" altLang="en-US" sz="1200" dirty="0">
                <a:solidFill>
                  <a:prstClr val="black"/>
                </a:solidFill>
                <a:latin typeface="ＭＳ Ｐゴシック" panose="020B0600070205080204" pitchFamily="50" charset="-128"/>
                <a:ea typeface="ＭＳ Ｐゴシック" panose="020B0600070205080204" pitchFamily="50" charset="-128"/>
              </a:rPr>
              <a:t>整備後修理</a:t>
            </a:r>
            <a:endParaRPr lang="en-US" altLang="ja-JP" sz="1200" dirty="0">
              <a:solidFill>
                <a:prstClr val="black"/>
              </a:solidFill>
              <a:latin typeface="ＭＳ Ｐゴシック" panose="020B0600070205080204" pitchFamily="50" charset="-128"/>
              <a:ea typeface="ＭＳ Ｐゴシック" panose="020B0600070205080204" pitchFamily="50" charset="-128"/>
            </a:endParaRPr>
          </a:p>
        </p:txBody>
      </p:sp>
      <p:sp>
        <p:nvSpPr>
          <p:cNvPr id="32" name="テキスト ボックス 31"/>
          <p:cNvSpPr txBox="1"/>
          <p:nvPr/>
        </p:nvSpPr>
        <p:spPr>
          <a:xfrm>
            <a:off x="5783657" y="1639763"/>
            <a:ext cx="800219"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更新情報</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事故故障</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予備品</a:t>
            </a:r>
          </a:p>
        </p:txBody>
      </p:sp>
      <p:sp>
        <p:nvSpPr>
          <p:cNvPr id="33" name="テキスト ボックス 32"/>
          <p:cNvSpPr txBox="1"/>
          <p:nvPr/>
        </p:nvSpPr>
        <p:spPr>
          <a:xfrm>
            <a:off x="7337249" y="1652159"/>
            <a:ext cx="800219" cy="461665"/>
          </a:xfrm>
          <a:prstGeom prst="rect">
            <a:avLst/>
          </a:prstGeom>
          <a:noFill/>
        </p:spPr>
        <p:txBody>
          <a:bodyPr wrap="none" rtlCol="0">
            <a:spAutoFit/>
          </a:bodyPr>
          <a:lstStyle/>
          <a:p>
            <a:r>
              <a:rPr lang="ja-JP" altLang="en-US" sz="1200" b="1" dirty="0">
                <a:solidFill>
                  <a:prstClr val="black"/>
                </a:solidFill>
                <a:latin typeface="ＭＳ Ｐゴシック" panose="020B0600070205080204" pitchFamily="50" charset="-128"/>
                <a:ea typeface="ＭＳ Ｐゴシック" panose="020B0600070205080204" pitchFamily="50" charset="-128"/>
              </a:rPr>
              <a:t>基準</a:t>
            </a:r>
          </a:p>
          <a:p>
            <a:r>
              <a:rPr lang="ja-JP" altLang="en-US" sz="1200" b="1" dirty="0">
                <a:solidFill>
                  <a:prstClr val="black"/>
                </a:solidFill>
                <a:latin typeface="ＭＳ Ｐゴシック" panose="020B0600070205080204" pitchFamily="50" charset="-128"/>
                <a:ea typeface="ＭＳ Ｐゴシック" panose="020B0600070205080204" pitchFamily="50" charset="-128"/>
              </a:rPr>
              <a:t>優先順位</a:t>
            </a:r>
          </a:p>
        </p:txBody>
      </p:sp>
      <p:sp>
        <p:nvSpPr>
          <p:cNvPr id="9" name="左右矢印 8"/>
          <p:cNvSpPr/>
          <p:nvPr/>
        </p:nvSpPr>
        <p:spPr>
          <a:xfrm>
            <a:off x="5195245" y="1798560"/>
            <a:ext cx="411103" cy="261610"/>
          </a:xfrm>
          <a:prstGeom prst="lef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4" name="右矢印 33"/>
          <p:cNvSpPr/>
          <p:nvPr/>
        </p:nvSpPr>
        <p:spPr>
          <a:xfrm>
            <a:off x="1735134" y="1816090"/>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5" name="右矢印 34"/>
          <p:cNvSpPr/>
          <p:nvPr/>
        </p:nvSpPr>
        <p:spPr>
          <a:xfrm>
            <a:off x="3583862" y="1777390"/>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6" name="右矢印 35"/>
          <p:cNvSpPr/>
          <p:nvPr/>
        </p:nvSpPr>
        <p:spPr>
          <a:xfrm>
            <a:off x="6875285" y="1699538"/>
            <a:ext cx="267087" cy="272757"/>
          </a:xfrm>
          <a:prstGeom prst="rightArrow">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38" name="U ターン矢印 37"/>
          <p:cNvSpPr/>
          <p:nvPr/>
        </p:nvSpPr>
        <p:spPr>
          <a:xfrm flipH="1" flipV="1">
            <a:off x="2582010" y="2269911"/>
            <a:ext cx="2051161" cy="276394"/>
          </a:xfrm>
          <a:prstGeom prst="uturnArrow">
            <a:avLst>
              <a:gd name="adj1" fmla="val 39566"/>
              <a:gd name="adj2" fmla="val 25000"/>
              <a:gd name="adj3" fmla="val 25000"/>
              <a:gd name="adj4" fmla="val 43750"/>
              <a:gd name="adj5" fmla="val 100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black"/>
              </a:solidFill>
              <a:latin typeface="Calibri"/>
              <a:ea typeface="ＭＳ Ｐゴシック" panose="020B0600070205080204" pitchFamily="50" charset="-128"/>
            </a:endParaRPr>
          </a:p>
        </p:txBody>
      </p:sp>
      <p:sp>
        <p:nvSpPr>
          <p:cNvPr id="39" name="屈折矢印 38"/>
          <p:cNvSpPr/>
          <p:nvPr/>
        </p:nvSpPr>
        <p:spPr>
          <a:xfrm rot="16200000" flipH="1">
            <a:off x="5375403" y="1653002"/>
            <a:ext cx="325206" cy="1478252"/>
          </a:xfrm>
          <a:prstGeom prst="bentUpArrow">
            <a:avLst>
              <a:gd name="adj1" fmla="val 32700"/>
              <a:gd name="adj2" fmla="val 25000"/>
              <a:gd name="adj3" fmla="val 25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0" name="屈折矢印 39"/>
          <p:cNvSpPr/>
          <p:nvPr/>
        </p:nvSpPr>
        <p:spPr>
          <a:xfrm rot="16200000" flipH="1">
            <a:off x="7006687" y="1643821"/>
            <a:ext cx="325206" cy="1478252"/>
          </a:xfrm>
          <a:prstGeom prst="bentUpArrow">
            <a:avLst>
              <a:gd name="adj1" fmla="val 32700"/>
              <a:gd name="adj2" fmla="val 25000"/>
              <a:gd name="adj3" fmla="val 2500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solidFill>
                <a:prstClr val="white"/>
              </a:solidFill>
              <a:latin typeface="Calibri"/>
              <a:ea typeface="ＭＳ Ｐゴシック" panose="020B0600070205080204" pitchFamily="50" charset="-128"/>
            </a:endParaRPr>
          </a:p>
        </p:txBody>
      </p:sp>
      <p:sp>
        <p:nvSpPr>
          <p:cNvPr id="41" name="正方形/長方形 40"/>
          <p:cNvSpPr/>
          <p:nvPr/>
        </p:nvSpPr>
        <p:spPr>
          <a:xfrm>
            <a:off x="5991740" y="2596556"/>
            <a:ext cx="2592288" cy="322232"/>
          </a:xfrm>
          <a:prstGeom prst="rect">
            <a:avLst/>
          </a:prstGeom>
          <a:solidFill>
            <a:srgbClr val="E6B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9" name="テキスト ボックス 18"/>
          <p:cNvSpPr txBox="1"/>
          <p:nvPr/>
        </p:nvSpPr>
        <p:spPr>
          <a:xfrm>
            <a:off x="6885956" y="2629528"/>
            <a:ext cx="1646605" cy="276999"/>
          </a:xfrm>
          <a:prstGeom prst="rect">
            <a:avLst/>
          </a:prstGeom>
          <a:noFill/>
        </p:spPr>
        <p:txBody>
          <a:bodyPr wrap="none" rtlCol="0">
            <a:spAutoFit/>
          </a:bodyPr>
          <a:lstStyle/>
          <a:p>
            <a:r>
              <a:rPr lang="ja-JP" altLang="en-US" sz="1200" b="1" dirty="0">
                <a:solidFill>
                  <a:prstClr val="black"/>
                </a:solidFill>
                <a:latin typeface="Calibri"/>
                <a:ea typeface="ＭＳ Ｐゴシック" panose="020B0600070205080204" pitchFamily="50" charset="-128"/>
              </a:rPr>
              <a:t>（保全費低減・延命化）</a:t>
            </a:r>
          </a:p>
        </p:txBody>
      </p:sp>
      <p:sp>
        <p:nvSpPr>
          <p:cNvPr id="16" name="テキスト ボックス 15"/>
          <p:cNvSpPr txBox="1"/>
          <p:nvPr/>
        </p:nvSpPr>
        <p:spPr>
          <a:xfrm>
            <a:off x="5966387" y="2589565"/>
            <a:ext cx="1114654" cy="338554"/>
          </a:xfrm>
          <a:prstGeom prst="rect">
            <a:avLst/>
          </a:prstGeom>
          <a:noFill/>
          <a:ln w="25400">
            <a:noFill/>
          </a:ln>
        </p:spPr>
        <p:txBody>
          <a:bodyPr wrap="square" rtlCol="0">
            <a:spAutoFit/>
          </a:bodyPr>
          <a:lstStyle/>
          <a:p>
            <a:r>
              <a:rPr lang="ja-JP" altLang="en-US" sz="1600" b="1" dirty="0">
                <a:solidFill>
                  <a:prstClr val="black"/>
                </a:solidFill>
                <a:latin typeface="Calibri"/>
                <a:ea typeface="ＭＳ Ｐゴシック" panose="020B0600070205080204" pitchFamily="50" charset="-128"/>
              </a:rPr>
              <a:t>予算申請</a:t>
            </a:r>
          </a:p>
        </p:txBody>
      </p:sp>
      <p:sp>
        <p:nvSpPr>
          <p:cNvPr id="8" name="テキスト ボックス 7"/>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1/4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8695133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角丸四角形 3"/>
          <p:cNvSpPr/>
          <p:nvPr/>
        </p:nvSpPr>
        <p:spPr>
          <a:xfrm>
            <a:off x="217577" y="302925"/>
            <a:ext cx="8746911" cy="6446278"/>
          </a:xfrm>
          <a:prstGeom prst="roundRect">
            <a:avLst>
              <a:gd name="adj" fmla="val 0"/>
            </a:avLst>
          </a:prstGeom>
          <a:solidFill>
            <a:schemeClr val="accent1"/>
          </a:solidFill>
          <a:ln w="222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テキスト ボックス 6"/>
          <p:cNvSpPr txBox="1"/>
          <p:nvPr/>
        </p:nvSpPr>
        <p:spPr>
          <a:xfrm>
            <a:off x="314347" y="538061"/>
            <a:ext cx="3675417" cy="461665"/>
          </a:xfrm>
          <a:prstGeom prst="rect">
            <a:avLst/>
          </a:prstGeom>
          <a:noFill/>
        </p:spPr>
        <p:txBody>
          <a:bodyPr wrap="square" rtlCol="0">
            <a:spAutoFit/>
          </a:bodyPr>
          <a:lstStyle/>
          <a:p>
            <a:r>
              <a:rPr lang="ja-JP" altLang="en-US" sz="2400" dirty="0">
                <a:solidFill>
                  <a:prstClr val="white">
                    <a:lumMod val="95000"/>
                  </a:prstClr>
                </a:solidFill>
                <a:latin typeface="Calibri"/>
                <a:ea typeface="ＭＳ Ｐゴシック" panose="020B0600070205080204" pitchFamily="50" charset="-128"/>
              </a:rPr>
              <a:t>保全計画 策定の進め方</a:t>
            </a:r>
          </a:p>
        </p:txBody>
      </p:sp>
      <p:sp>
        <p:nvSpPr>
          <p:cNvPr id="8" name="角丸四角形 7"/>
          <p:cNvSpPr/>
          <p:nvPr/>
        </p:nvSpPr>
        <p:spPr>
          <a:xfrm>
            <a:off x="378285" y="1255333"/>
            <a:ext cx="1510330"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6" name="角丸四角形 15"/>
          <p:cNvSpPr/>
          <p:nvPr/>
        </p:nvSpPr>
        <p:spPr>
          <a:xfrm>
            <a:off x="2203838" y="1255333"/>
            <a:ext cx="1656184" cy="1321577"/>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7" name="角丸四角形 16"/>
          <p:cNvSpPr/>
          <p:nvPr/>
        </p:nvSpPr>
        <p:spPr>
          <a:xfrm>
            <a:off x="4128308" y="1255333"/>
            <a:ext cx="1656184"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18" name="角丸四角形 17"/>
          <p:cNvSpPr/>
          <p:nvPr/>
        </p:nvSpPr>
        <p:spPr>
          <a:xfrm>
            <a:off x="6014982" y="1255333"/>
            <a:ext cx="1656184" cy="1321576"/>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3" name="右矢印 2"/>
          <p:cNvSpPr/>
          <p:nvPr/>
        </p:nvSpPr>
        <p:spPr>
          <a:xfrm>
            <a:off x="1947072" y="1680226"/>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9" name="右矢印 18"/>
          <p:cNvSpPr/>
          <p:nvPr/>
        </p:nvSpPr>
        <p:spPr>
          <a:xfrm>
            <a:off x="3908866" y="1696378"/>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20" name="右矢印 19"/>
          <p:cNvSpPr/>
          <p:nvPr/>
        </p:nvSpPr>
        <p:spPr>
          <a:xfrm>
            <a:off x="5818704" y="1696378"/>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21" name="テキスト ボックス 20"/>
          <p:cNvSpPr txBox="1"/>
          <p:nvPr/>
        </p:nvSpPr>
        <p:spPr>
          <a:xfrm>
            <a:off x="4223563" y="1356019"/>
            <a:ext cx="1641796"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データ整理</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不明な点は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竣工図書で確認</a:t>
            </a:r>
          </a:p>
          <a:p>
            <a:endParaRPr lang="en-US" altLang="ja-JP" sz="12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持込みバソコン仮入力</a:t>
            </a:r>
          </a:p>
        </p:txBody>
      </p:sp>
      <p:sp>
        <p:nvSpPr>
          <p:cNvPr id="22" name="テキスト ボックス 21"/>
          <p:cNvSpPr txBox="1"/>
          <p:nvPr/>
        </p:nvSpPr>
        <p:spPr>
          <a:xfrm>
            <a:off x="6089631" y="1345223"/>
            <a:ext cx="1592103" cy="1154162"/>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保全管理　プログラム</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作成・入力</a:t>
            </a:r>
          </a:p>
          <a:p>
            <a:endParaRPr lang="ja-JP" altLang="en-US" sz="7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動作確認</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仕様書・報告書リンク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予算表</a:t>
            </a:r>
          </a:p>
        </p:txBody>
      </p:sp>
      <p:sp>
        <p:nvSpPr>
          <p:cNvPr id="23" name="角丸四角形 22"/>
          <p:cNvSpPr/>
          <p:nvPr/>
        </p:nvSpPr>
        <p:spPr>
          <a:xfrm>
            <a:off x="7935284" y="1271485"/>
            <a:ext cx="669165" cy="1305424"/>
          </a:xfrm>
          <a:prstGeom prst="round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solidFill>
                <a:prstClr val="white"/>
              </a:solidFill>
              <a:latin typeface="Calibri"/>
              <a:ea typeface="ＭＳ Ｐゴシック" panose="020B0600070205080204" pitchFamily="50" charset="-128"/>
            </a:endParaRPr>
          </a:p>
        </p:txBody>
      </p:sp>
      <p:sp>
        <p:nvSpPr>
          <p:cNvPr id="24" name="右矢印 23"/>
          <p:cNvSpPr/>
          <p:nvPr/>
        </p:nvSpPr>
        <p:spPr>
          <a:xfrm>
            <a:off x="7699159" y="1718722"/>
            <a:ext cx="233602" cy="302342"/>
          </a:xfrm>
          <a:prstGeom prst="rightArrow">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10" name="テキスト ボックス 9"/>
          <p:cNvSpPr txBox="1"/>
          <p:nvPr/>
        </p:nvSpPr>
        <p:spPr>
          <a:xfrm>
            <a:off x="2289059" y="1352775"/>
            <a:ext cx="1555234"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設備・機器の型式・</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大きさ・出力など確認</a:t>
            </a:r>
          </a:p>
          <a:p>
            <a:endParaRPr lang="ja-JP" altLang="en-US" sz="1200" dirty="0">
              <a:solidFill>
                <a:prstClr val="black"/>
              </a:solidFill>
              <a:latin typeface="ＭＳ Ｐゴシック" panose="020B0600070205080204" pitchFamily="50" charset="-128"/>
              <a:ea typeface="ＭＳ Ｐゴシック" panose="020B0600070205080204" pitchFamily="50" charset="-128"/>
            </a:endParaRPr>
          </a:p>
          <a:p>
            <a:r>
              <a:rPr lang="ja-JP" altLang="en-US" sz="1200" dirty="0">
                <a:solidFill>
                  <a:prstClr val="black"/>
                </a:solidFill>
                <a:latin typeface="ＭＳ Ｐゴシック" panose="020B0600070205080204" pitchFamily="50" charset="-128"/>
                <a:ea typeface="ＭＳ Ｐゴシック" panose="020B0600070205080204" pitchFamily="50" charset="-128"/>
              </a:rPr>
              <a:t>時間がかかる時は</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写真撮影</a:t>
            </a:r>
          </a:p>
        </p:txBody>
      </p:sp>
      <p:sp>
        <p:nvSpPr>
          <p:cNvPr id="25" name="テキスト ボックス 24"/>
          <p:cNvSpPr txBox="1"/>
          <p:nvPr/>
        </p:nvSpPr>
        <p:spPr>
          <a:xfrm>
            <a:off x="451212" y="1498532"/>
            <a:ext cx="1364476" cy="646331"/>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打合せ</a:t>
            </a:r>
          </a:p>
          <a:p>
            <a:r>
              <a:rPr lang="ja-JP" altLang="en-US" sz="1200" dirty="0">
                <a:solidFill>
                  <a:prstClr val="black"/>
                </a:solidFill>
                <a:latin typeface="ＭＳ Ｐゴシック" panose="020B0600070205080204" pitchFamily="50" charset="-128"/>
                <a:ea typeface="ＭＳ Ｐゴシック" panose="020B0600070205080204" pitchFamily="50" charset="-128"/>
              </a:rPr>
              <a:t>システム仕様確認</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工事帳票提出</a:t>
            </a:r>
          </a:p>
        </p:txBody>
      </p:sp>
      <p:sp>
        <p:nvSpPr>
          <p:cNvPr id="26" name="テキスト ボックス 25"/>
          <p:cNvSpPr txBox="1"/>
          <p:nvPr/>
        </p:nvSpPr>
        <p:spPr>
          <a:xfrm>
            <a:off x="8054074" y="1410175"/>
            <a:ext cx="492443" cy="1015663"/>
          </a:xfrm>
          <a:prstGeom prst="rect">
            <a:avLst/>
          </a:prstGeom>
          <a:noFill/>
        </p:spPr>
        <p:txBody>
          <a:bodyPr wrap="none" rtlCol="0">
            <a:spAutoFit/>
          </a:bodyPr>
          <a:lstStyle/>
          <a:p>
            <a:r>
              <a:rPr lang="ja-JP" altLang="en-US" sz="1200" dirty="0">
                <a:solidFill>
                  <a:prstClr val="black"/>
                </a:solidFill>
                <a:latin typeface="ＭＳ Ｐゴシック" panose="020B0600070205080204" pitchFamily="50" charset="-128"/>
                <a:ea typeface="ＭＳ Ｐゴシック" panose="020B0600070205080204" pitchFamily="50" charset="-128"/>
              </a:rPr>
              <a:t>提出</a:t>
            </a:r>
          </a:p>
          <a:p>
            <a:pPr algn="ctr"/>
            <a:r>
              <a:rPr lang="ja-JP" altLang="en-US" sz="1200" dirty="0">
                <a:solidFill>
                  <a:prstClr val="black"/>
                </a:solidFill>
                <a:latin typeface="ＭＳ Ｐゴシック" panose="020B0600070205080204" pitchFamily="50" charset="-128"/>
                <a:ea typeface="ＭＳ Ｐゴシック" panose="020B0600070205080204" pitchFamily="50" charset="-128"/>
              </a:rPr>
              <a:t>・</a:t>
            </a:r>
          </a:p>
          <a:p>
            <a:r>
              <a:rPr lang="ja-JP" altLang="en-US" sz="1200" dirty="0">
                <a:solidFill>
                  <a:prstClr val="black"/>
                </a:solidFill>
                <a:latin typeface="ＭＳ Ｐゴシック" panose="020B0600070205080204" pitchFamily="50" charset="-128"/>
                <a:ea typeface="ＭＳ Ｐゴシック" panose="020B0600070205080204" pitchFamily="50" charset="-128"/>
              </a:rPr>
              <a:t>取扱</a:t>
            </a:r>
          </a:p>
          <a:p>
            <a:r>
              <a:rPr lang="ja-JP" altLang="en-US" sz="1200" dirty="0">
                <a:solidFill>
                  <a:prstClr val="black"/>
                </a:solidFill>
                <a:latin typeface="ＭＳ Ｐゴシック" panose="020B0600070205080204" pitchFamily="50" charset="-128"/>
                <a:ea typeface="ＭＳ Ｐゴシック" panose="020B0600070205080204" pitchFamily="50" charset="-128"/>
              </a:rPr>
              <a:t>説明</a:t>
            </a:r>
          </a:p>
          <a:p>
            <a:endParaRPr lang="ja-JP" altLang="en-US" sz="1200" dirty="0">
              <a:solidFill>
                <a:prstClr val="black"/>
              </a:solidFill>
              <a:latin typeface="ＭＳ Ｐゴシック" panose="020B0600070205080204" pitchFamily="50" charset="-128"/>
              <a:ea typeface="ＭＳ Ｐゴシック" panose="020B0600070205080204" pitchFamily="50" charset="-128"/>
            </a:endParaRPr>
          </a:p>
        </p:txBody>
      </p:sp>
      <p:sp>
        <p:nvSpPr>
          <p:cNvPr id="27" name="テキスト ボックス 26"/>
          <p:cNvSpPr txBox="1"/>
          <p:nvPr/>
        </p:nvSpPr>
        <p:spPr>
          <a:xfrm>
            <a:off x="6015352" y="992735"/>
            <a:ext cx="1818700"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場所：ファシリティーズ</a:t>
            </a:r>
          </a:p>
        </p:txBody>
      </p:sp>
      <p:sp>
        <p:nvSpPr>
          <p:cNvPr id="29" name="テキスト ボックス 28"/>
          <p:cNvSpPr txBox="1"/>
          <p:nvPr/>
        </p:nvSpPr>
        <p:spPr>
          <a:xfrm>
            <a:off x="2289060" y="994487"/>
            <a:ext cx="1517121"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場所：大信 現地</a:t>
            </a:r>
          </a:p>
        </p:txBody>
      </p:sp>
      <p:sp>
        <p:nvSpPr>
          <p:cNvPr id="30" name="テキスト ボックス 29"/>
          <p:cNvSpPr txBox="1"/>
          <p:nvPr/>
        </p:nvSpPr>
        <p:spPr>
          <a:xfrm>
            <a:off x="4223564" y="994487"/>
            <a:ext cx="1517121"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場所：大信 会議室</a:t>
            </a:r>
          </a:p>
        </p:txBody>
      </p:sp>
      <p:sp>
        <p:nvSpPr>
          <p:cNvPr id="5" name="テキスト ボックス 4"/>
          <p:cNvSpPr txBox="1"/>
          <p:nvPr/>
        </p:nvSpPr>
        <p:spPr>
          <a:xfrm>
            <a:off x="366292" y="2640087"/>
            <a:ext cx="8513275" cy="369332"/>
          </a:xfrm>
          <a:prstGeom prst="rect">
            <a:avLst/>
          </a:prstGeom>
          <a:noFill/>
        </p:spPr>
        <p:txBody>
          <a:bodyPr wrap="square" rtlCol="0">
            <a:spAutoFit/>
          </a:bodyPr>
          <a:lstStyle/>
          <a:p>
            <a:r>
              <a:rPr lang="en-US" altLang="ja-JP" dirty="0">
                <a:solidFill>
                  <a:prstClr val="black"/>
                </a:solidFill>
                <a:latin typeface="Calibri"/>
                <a:ea typeface="ＭＳ Ｐゴシック" panose="020B0600070205080204" pitchFamily="50" charset="-128"/>
              </a:rPr>
              <a:t>2</a:t>
            </a:r>
            <a:r>
              <a:rPr lang="ja-JP" altLang="en-US" dirty="0">
                <a:solidFill>
                  <a:prstClr val="black"/>
                </a:solidFill>
                <a:latin typeface="Calibri"/>
                <a:ea typeface="ＭＳ Ｐゴシック" panose="020B0600070205080204" pitchFamily="50" charset="-128"/>
              </a:rPr>
              <a:t>名</a:t>
            </a:r>
            <a:r>
              <a:rPr lang="en-US" altLang="ja-JP" dirty="0">
                <a:solidFill>
                  <a:prstClr val="black"/>
                </a:solidFill>
                <a:latin typeface="Calibri"/>
                <a:ea typeface="ＭＳ Ｐゴシック" panose="020B0600070205080204" pitchFamily="50" charset="-128"/>
              </a:rPr>
              <a:t>/</a:t>
            </a:r>
            <a:r>
              <a:rPr lang="ja-JP" altLang="en-US" dirty="0">
                <a:solidFill>
                  <a:prstClr val="black"/>
                </a:solidFill>
                <a:latin typeface="Calibri"/>
                <a:ea typeface="ＭＳ Ｐゴシック" panose="020B0600070205080204" pitchFamily="50" charset="-128"/>
              </a:rPr>
              <a:t>組でそれぞれ設備を確認大信は</a:t>
            </a:r>
            <a:r>
              <a:rPr lang="en-US" altLang="ja-JP" dirty="0">
                <a:solidFill>
                  <a:prstClr val="black"/>
                </a:solidFill>
                <a:latin typeface="Calibri"/>
                <a:ea typeface="ＭＳ Ｐゴシック" panose="020B0600070205080204" pitchFamily="50" charset="-128"/>
              </a:rPr>
              <a:t>5,6H</a:t>
            </a:r>
            <a:r>
              <a:rPr lang="ja-JP" altLang="en-US" dirty="0">
                <a:solidFill>
                  <a:prstClr val="black"/>
                </a:solidFill>
                <a:latin typeface="Calibri"/>
                <a:ea typeface="ＭＳ Ｐゴシック" panose="020B0600070205080204" pitchFamily="50" charset="-128"/>
              </a:rPr>
              <a:t>目処　⇒　自社に戻り、保全システムに入力</a:t>
            </a:r>
            <a:endParaRPr lang="en-US" altLang="ja-JP" dirty="0">
              <a:solidFill>
                <a:prstClr val="black"/>
              </a:solidFill>
              <a:latin typeface="Calibri"/>
              <a:ea typeface="ＭＳ Ｐゴシック" panose="020B0600070205080204" pitchFamily="50" charset="-128"/>
            </a:endParaRPr>
          </a:p>
        </p:txBody>
      </p:sp>
      <p:sp>
        <p:nvSpPr>
          <p:cNvPr id="49" name="テキスト ボックス 48"/>
          <p:cNvSpPr txBox="1"/>
          <p:nvPr/>
        </p:nvSpPr>
        <p:spPr>
          <a:xfrm>
            <a:off x="342966" y="3053708"/>
            <a:ext cx="3675417"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 策定の狙い</a:t>
            </a:r>
          </a:p>
        </p:txBody>
      </p:sp>
      <p:sp>
        <p:nvSpPr>
          <p:cNvPr id="50" name="角丸四角形 49"/>
          <p:cNvSpPr/>
          <p:nvPr/>
        </p:nvSpPr>
        <p:spPr>
          <a:xfrm>
            <a:off x="577483" y="3520441"/>
            <a:ext cx="8026965" cy="2360006"/>
          </a:xfrm>
          <a:prstGeom prst="roundRect">
            <a:avLst>
              <a:gd name="adj" fmla="val 7363"/>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51" name="テキスト ボックス 50"/>
          <p:cNvSpPr txBox="1"/>
          <p:nvPr/>
        </p:nvSpPr>
        <p:spPr>
          <a:xfrm>
            <a:off x="821302" y="3664457"/>
            <a:ext cx="7413066" cy="2215991"/>
          </a:xfrm>
          <a:prstGeom prst="rect">
            <a:avLst/>
          </a:prstGeom>
          <a:noFill/>
        </p:spPr>
        <p:txBody>
          <a:bodyPr wrap="square" rtlCol="0">
            <a:spAutoFit/>
          </a:bodyPr>
          <a:lstStyle/>
          <a:p>
            <a:r>
              <a:rPr lang="ja-JP" altLang="en-US" sz="2400" dirty="0">
                <a:solidFill>
                  <a:prstClr val="black"/>
                </a:solidFill>
                <a:latin typeface="ＭＳ Ｐゴシック" panose="020B0600070205080204" pitchFamily="50" charset="-128"/>
                <a:ea typeface="ＭＳ Ｐゴシック" panose="020B0600070205080204" pitchFamily="50" charset="-128"/>
              </a:rPr>
              <a:t>１．保全項目の洩れがなくなり、故障低減</a:t>
            </a:r>
          </a:p>
          <a:p>
            <a:r>
              <a:rPr lang="ja-JP" altLang="en-US" sz="2400" dirty="0">
                <a:solidFill>
                  <a:prstClr val="black"/>
                </a:solidFill>
                <a:latin typeface="ＭＳ Ｐゴシック" panose="020B0600070205080204" pitchFamily="50" charset="-128"/>
                <a:ea typeface="ＭＳ Ｐゴシック" panose="020B0600070205080204" pitchFamily="50" charset="-128"/>
              </a:rPr>
              <a:t>２．保全費平準化が出来、経費の予測、劣化度が見える</a:t>
            </a:r>
            <a:endParaRPr lang="en-US" altLang="ja-JP" sz="2400" dirty="0">
              <a:solidFill>
                <a:prstClr val="black"/>
              </a:solidFill>
              <a:latin typeface="ＭＳ Ｐゴシック" panose="020B0600070205080204" pitchFamily="50" charset="-128"/>
              <a:ea typeface="ＭＳ Ｐゴシック" panose="020B0600070205080204" pitchFamily="50" charset="-128"/>
            </a:endParaRPr>
          </a:p>
          <a:p>
            <a:r>
              <a:rPr lang="ja-JP" altLang="en-US" sz="2400" dirty="0">
                <a:solidFill>
                  <a:prstClr val="black"/>
                </a:solidFill>
                <a:latin typeface="ＭＳ Ｐゴシック" panose="020B0600070205080204" pitchFamily="50" charset="-128"/>
                <a:ea typeface="ＭＳ Ｐゴシック" panose="020B0600070205080204" pitchFamily="50" charset="-128"/>
              </a:rPr>
              <a:t>３．コンディションが分かり適正な周期で保全ができる</a:t>
            </a:r>
            <a:endParaRPr lang="en-US" altLang="ja-JP" sz="2400" dirty="0">
              <a:solidFill>
                <a:prstClr val="black"/>
              </a:solidFill>
              <a:latin typeface="ＭＳ Ｐゴシック" panose="020B0600070205080204" pitchFamily="50" charset="-128"/>
              <a:ea typeface="ＭＳ Ｐゴシック" panose="020B0600070205080204" pitchFamily="50" charset="-128"/>
            </a:endParaRPr>
          </a:p>
          <a:p>
            <a:r>
              <a:rPr lang="ja-JP" altLang="en-US" sz="2400" dirty="0">
                <a:solidFill>
                  <a:prstClr val="black"/>
                </a:solidFill>
                <a:latin typeface="ＭＳ Ｐゴシック" panose="020B0600070205080204" pitchFamily="50" charset="-128"/>
                <a:ea typeface="ＭＳ Ｐゴシック" panose="020B0600070205080204" pitchFamily="50" charset="-128"/>
              </a:rPr>
              <a:t>４．仕様が明確になり、設備の弱点見える</a:t>
            </a:r>
          </a:p>
          <a:p>
            <a:r>
              <a:rPr lang="ja-JP" altLang="en-US" sz="2400" dirty="0">
                <a:solidFill>
                  <a:prstClr val="black"/>
                </a:solidFill>
                <a:latin typeface="ＭＳ Ｐゴシック" panose="020B0600070205080204" pitchFamily="50" charset="-128"/>
                <a:ea typeface="ＭＳ Ｐゴシック" panose="020B0600070205080204" pitchFamily="50" charset="-128"/>
              </a:rPr>
              <a:t>５．弱点を強化でき、延命できる</a:t>
            </a:r>
          </a:p>
          <a:p>
            <a:endParaRPr lang="ja-JP" altLang="en-US" dirty="0">
              <a:solidFill>
                <a:prstClr val="black"/>
              </a:solidFill>
              <a:latin typeface="Calibri"/>
              <a:ea typeface="ＭＳ Ｐゴシック" panose="020B0600070205080204" pitchFamily="50" charset="-128"/>
            </a:endParaRPr>
          </a:p>
        </p:txBody>
      </p:sp>
      <p:sp>
        <p:nvSpPr>
          <p:cNvPr id="9" name="テキスト ボックス 8"/>
          <p:cNvSpPr txBox="1"/>
          <p:nvPr/>
        </p:nvSpPr>
        <p:spPr>
          <a:xfrm>
            <a:off x="592492" y="3749765"/>
            <a:ext cx="391454" cy="338554"/>
          </a:xfrm>
          <a:prstGeom prst="rect">
            <a:avLst/>
          </a:prstGeom>
          <a:noFill/>
        </p:spPr>
        <p:txBody>
          <a:bodyPr wrap="none" rtlCol="0">
            <a:spAutoFit/>
          </a:bodyPr>
          <a:lstStyle/>
          <a:p>
            <a:r>
              <a:rPr lang="ja-JP" altLang="en-US" sz="1600" b="1" dirty="0">
                <a:solidFill>
                  <a:prstClr val="black"/>
                </a:solidFill>
                <a:latin typeface="Calibri"/>
                <a:ea typeface="ＭＳ Ｐゴシック" panose="020B0600070205080204" pitchFamily="50" charset="-128"/>
              </a:rPr>
              <a:t>◎</a:t>
            </a:r>
          </a:p>
        </p:txBody>
      </p:sp>
      <p:sp>
        <p:nvSpPr>
          <p:cNvPr id="28" name="テキスト ボックス 27"/>
          <p:cNvSpPr txBox="1"/>
          <p:nvPr/>
        </p:nvSpPr>
        <p:spPr>
          <a:xfrm>
            <a:off x="4527836" y="3115264"/>
            <a:ext cx="2034531" cy="338554"/>
          </a:xfrm>
          <a:prstGeom prst="rect">
            <a:avLst/>
          </a:prstGeom>
          <a:noFill/>
        </p:spPr>
        <p:txBody>
          <a:bodyPr wrap="none" rtlCol="0">
            <a:spAutoFit/>
          </a:bodyPr>
          <a:lstStyle/>
          <a:p>
            <a:r>
              <a:rPr lang="ja-JP" altLang="en-US" sz="1600" b="1" dirty="0">
                <a:solidFill>
                  <a:prstClr val="black"/>
                </a:solidFill>
                <a:latin typeface="Calibri"/>
                <a:ea typeface="ＭＳ Ｐゴシック" panose="020B0600070205080204" pitchFamily="50" charset="-128"/>
              </a:rPr>
              <a:t>◎大信の第一の狙い</a:t>
            </a:r>
          </a:p>
        </p:txBody>
      </p:sp>
      <p:sp>
        <p:nvSpPr>
          <p:cNvPr id="32" name="テキスト ボックス 31"/>
          <p:cNvSpPr txBox="1"/>
          <p:nvPr/>
        </p:nvSpPr>
        <p:spPr>
          <a:xfrm>
            <a:off x="366292" y="6168479"/>
            <a:ext cx="5522395"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保全計画策定　完了　</a:t>
            </a:r>
            <a:r>
              <a:rPr lang="en-US" altLang="ja-JP" sz="2000" dirty="0">
                <a:solidFill>
                  <a:prstClr val="white">
                    <a:lumMod val="95000"/>
                  </a:prstClr>
                </a:solidFill>
                <a:latin typeface="Calibri"/>
                <a:ea typeface="ＭＳ Ｐゴシック" panose="020B0600070205080204" pitchFamily="50" charset="-128"/>
                <a:hlinkClick r:id="rId3" action="ppaction://hlinkfile"/>
              </a:rPr>
              <a:t>10</a:t>
            </a:r>
            <a:r>
              <a:rPr lang="ja-JP" altLang="en-US" sz="2000" dirty="0">
                <a:solidFill>
                  <a:prstClr val="white">
                    <a:lumMod val="95000"/>
                  </a:prstClr>
                </a:solidFill>
                <a:latin typeface="Calibri"/>
                <a:ea typeface="ＭＳ Ｐゴシック" panose="020B0600070205080204" pitchFamily="50" charset="-128"/>
                <a:hlinkClick r:id="rId3" action="ppaction://hlinkfile"/>
              </a:rPr>
              <a:t>月</a:t>
            </a:r>
            <a:r>
              <a:rPr lang="en-US" altLang="ja-JP" sz="2000" dirty="0">
                <a:solidFill>
                  <a:prstClr val="white">
                    <a:lumMod val="95000"/>
                  </a:prstClr>
                </a:solidFill>
                <a:latin typeface="Calibri"/>
                <a:ea typeface="ＭＳ Ｐゴシック" panose="020B0600070205080204" pitchFamily="50" charset="-128"/>
                <a:hlinkClick r:id="rId3" action="ppaction://hlinkfile"/>
              </a:rPr>
              <a:t>25</a:t>
            </a:r>
            <a:r>
              <a:rPr lang="ja-JP" altLang="en-US" sz="2000" dirty="0">
                <a:solidFill>
                  <a:prstClr val="white">
                    <a:lumMod val="95000"/>
                  </a:prstClr>
                </a:solidFill>
                <a:latin typeface="Calibri"/>
                <a:ea typeface="ＭＳ Ｐゴシック" panose="020B0600070205080204" pitchFamily="50" charset="-128"/>
                <a:hlinkClick r:id="rId3" action="ppaction://hlinkfile"/>
              </a:rPr>
              <a:t>日納入</a:t>
            </a:r>
            <a:r>
              <a:rPr lang="ja-JP" altLang="en-US" sz="2000" dirty="0">
                <a:solidFill>
                  <a:prstClr val="white">
                    <a:lumMod val="95000"/>
                  </a:prstClr>
                </a:solidFill>
                <a:latin typeface="Calibri"/>
                <a:ea typeface="ＭＳ Ｐゴシック" panose="020B0600070205080204" pitchFamily="50" charset="-128"/>
              </a:rPr>
              <a:t>　　</a:t>
            </a:r>
          </a:p>
        </p:txBody>
      </p:sp>
      <p:sp>
        <p:nvSpPr>
          <p:cNvPr id="34" name="テキスト ボックス 33"/>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2/4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4830423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角丸四角形 1"/>
          <p:cNvSpPr/>
          <p:nvPr/>
        </p:nvSpPr>
        <p:spPr>
          <a:xfrm>
            <a:off x="107505" y="302925"/>
            <a:ext cx="8856983" cy="6446278"/>
          </a:xfrm>
          <a:prstGeom prst="roundRect">
            <a:avLst>
              <a:gd name="adj" fmla="val 0"/>
            </a:avLst>
          </a:prstGeom>
          <a:solidFill>
            <a:schemeClr val="accent1"/>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2"/>
          <p:cNvSpPr txBox="1"/>
          <p:nvPr/>
        </p:nvSpPr>
        <p:spPr>
          <a:xfrm>
            <a:off x="201157" y="282019"/>
            <a:ext cx="3675417"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 策定のまとめ</a:t>
            </a:r>
          </a:p>
        </p:txBody>
      </p:sp>
      <p:sp>
        <p:nvSpPr>
          <p:cNvPr id="4" name="テキスト ボックス 3"/>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3/4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graphicFrame>
        <p:nvGraphicFramePr>
          <p:cNvPr id="5" name="表 4"/>
          <p:cNvGraphicFramePr>
            <a:graphicFrameLocks noGrp="1"/>
          </p:cNvGraphicFramePr>
          <p:nvPr>
            <p:extLst/>
          </p:nvPr>
        </p:nvGraphicFramePr>
        <p:xfrm>
          <a:off x="281388" y="695872"/>
          <a:ext cx="8467077" cy="5520125"/>
        </p:xfrm>
        <a:graphic>
          <a:graphicData uri="http://schemas.openxmlformats.org/drawingml/2006/table">
            <a:tbl>
              <a:tblPr firstRow="1" bandRow="1">
                <a:tableStyleId>{69CF1AB2-1976-4502-BF36-3FF5EA218861}</a:tableStyleId>
              </a:tblPr>
              <a:tblGrid>
                <a:gridCol w="685527">
                  <a:extLst>
                    <a:ext uri="{9D8B030D-6E8A-4147-A177-3AD203B41FA5}">
                      <a16:colId xmlns:a16="http://schemas.microsoft.com/office/drawing/2014/main" val="20000"/>
                    </a:ext>
                  </a:extLst>
                </a:gridCol>
                <a:gridCol w="3461070">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864927">
                  <a:extLst>
                    <a:ext uri="{9D8B030D-6E8A-4147-A177-3AD203B41FA5}">
                      <a16:colId xmlns:a16="http://schemas.microsoft.com/office/drawing/2014/main" val="20003"/>
                    </a:ext>
                  </a:extLst>
                </a:gridCol>
                <a:gridCol w="854858">
                  <a:extLst>
                    <a:ext uri="{9D8B030D-6E8A-4147-A177-3AD203B41FA5}">
                      <a16:colId xmlns:a16="http://schemas.microsoft.com/office/drawing/2014/main" val="20004"/>
                    </a:ext>
                  </a:extLst>
                </a:gridCol>
                <a:gridCol w="854858">
                  <a:extLst>
                    <a:ext uri="{9D8B030D-6E8A-4147-A177-3AD203B41FA5}">
                      <a16:colId xmlns:a16="http://schemas.microsoft.com/office/drawing/2014/main" val="20005"/>
                    </a:ext>
                  </a:extLst>
                </a:gridCol>
                <a:gridCol w="953749">
                  <a:extLst>
                    <a:ext uri="{9D8B030D-6E8A-4147-A177-3AD203B41FA5}">
                      <a16:colId xmlns:a16="http://schemas.microsoft.com/office/drawing/2014/main" val="20006"/>
                    </a:ext>
                  </a:extLst>
                </a:gridCol>
              </a:tblGrid>
              <a:tr h="278739">
                <a:tc>
                  <a:txBody>
                    <a:bodyPr/>
                    <a:lstStyle/>
                    <a:p>
                      <a:r>
                        <a:rPr kumimoji="1" lang="ja-JP" altLang="en-US" sz="1200" dirty="0" smtClean="0"/>
                        <a:t>設備</a:t>
                      </a:r>
                      <a:endParaRPr kumimoji="1" lang="ja-JP" altLang="en-US" sz="1200" b="1" dirty="0">
                        <a:latin typeface="+mj-ea"/>
                        <a:ea typeface="+mj-ea"/>
                      </a:endParaRPr>
                    </a:p>
                  </a:txBody>
                  <a:tcPr anchor="ctr"/>
                </a:tc>
                <a:tc>
                  <a:txBody>
                    <a:bodyPr/>
                    <a:lstStyle/>
                    <a:p>
                      <a:r>
                        <a:rPr kumimoji="1" lang="ja-JP" altLang="en-US" sz="1200" dirty="0" smtClean="0"/>
                        <a:t>主な保全項目</a:t>
                      </a:r>
                      <a:endParaRPr kumimoji="1" lang="ja-JP" altLang="en-US" sz="1200" b="1" dirty="0">
                        <a:latin typeface="+mj-ea"/>
                        <a:ea typeface="+mj-ea"/>
                      </a:endParaRPr>
                    </a:p>
                  </a:txBody>
                  <a:tcPr anchor="ctr"/>
                </a:tc>
                <a:tc>
                  <a:txBody>
                    <a:bodyPr/>
                    <a:lstStyle/>
                    <a:p>
                      <a:r>
                        <a:rPr lang="ja-JP" altLang="en-US" sz="1200" dirty="0" smtClean="0"/>
                        <a:t>現状</a:t>
                      </a:r>
                      <a:endParaRPr lang="ja-JP" altLang="en-US" sz="1200" dirty="0"/>
                    </a:p>
                  </a:txBody>
                  <a:tcPr anchor="ctr"/>
                </a:tc>
                <a:tc>
                  <a:txBody>
                    <a:bodyPr/>
                    <a:lstStyle/>
                    <a:p>
                      <a:r>
                        <a:rPr lang="ja-JP" altLang="en-US" sz="1200" dirty="0" smtClean="0"/>
                        <a:t>推奨</a:t>
                      </a:r>
                      <a:endParaRPr lang="ja-JP" altLang="en-US" sz="1200" dirty="0"/>
                    </a:p>
                  </a:txBody>
                  <a:tcPr anchor="ctr"/>
                </a:tc>
                <a:tc>
                  <a:txBody>
                    <a:bodyPr/>
                    <a:lstStyle/>
                    <a:p>
                      <a:pPr algn="ctr"/>
                      <a:r>
                        <a:rPr lang="ja-JP" altLang="en-US" sz="1200" dirty="0" smtClean="0"/>
                        <a:t>簡素化可</a:t>
                      </a:r>
                      <a:endParaRPr lang="ja-JP" altLang="en-US" sz="1200" dirty="0"/>
                    </a:p>
                  </a:txBody>
                  <a:tcPr anchor="ctr"/>
                </a:tc>
                <a:tc>
                  <a:txBody>
                    <a:bodyPr/>
                    <a:lstStyle/>
                    <a:p>
                      <a:pPr algn="ctr"/>
                      <a:r>
                        <a:rPr lang="ja-JP" altLang="en-US" sz="1200" dirty="0" smtClean="0"/>
                        <a:t>不足</a:t>
                      </a:r>
                      <a:endParaRPr lang="ja-JP" altLang="en-US" sz="1200" dirty="0"/>
                    </a:p>
                  </a:txBody>
                  <a:tcPr anchor="ctr"/>
                </a:tc>
                <a:tc>
                  <a:txBody>
                    <a:bodyPr/>
                    <a:lstStyle/>
                    <a:p>
                      <a:r>
                        <a:rPr lang="ja-JP" altLang="en-US" sz="1200" dirty="0" smtClean="0"/>
                        <a:t>コスト千円</a:t>
                      </a:r>
                      <a:endParaRPr lang="ja-JP" altLang="en-US" sz="1200" dirty="0"/>
                    </a:p>
                  </a:txBody>
                  <a:tcPr anchor="ctr"/>
                </a:tc>
                <a:extLst>
                  <a:ext uri="{0D108BD9-81ED-4DB2-BD59-A6C34878D82A}">
                    <a16:rowId xmlns:a16="http://schemas.microsoft.com/office/drawing/2014/main" val="10000"/>
                  </a:ext>
                </a:extLst>
              </a:tr>
              <a:tr h="181579">
                <a:tc rowSpan="7">
                  <a:txBody>
                    <a:bodyPr/>
                    <a:lstStyle/>
                    <a:p>
                      <a:pPr algn="l"/>
                      <a:r>
                        <a:rPr kumimoji="1" lang="ja-JP" altLang="en-US" sz="1400" dirty="0" smtClean="0"/>
                        <a:t>空圧</a:t>
                      </a:r>
                      <a:endParaRPr kumimoji="1" lang="ja-JP" altLang="en-US" sz="1400" b="0" dirty="0">
                        <a:latin typeface="+mn-ea"/>
                        <a:ea typeface="+mn-ea"/>
                      </a:endParaRPr>
                    </a:p>
                  </a:txBody>
                  <a:tcPr anchor="ctr"/>
                </a:tc>
                <a:tc>
                  <a:txBody>
                    <a:bodyPr/>
                    <a:lstStyle/>
                    <a:p>
                      <a:pPr algn="l"/>
                      <a:r>
                        <a:rPr kumimoji="1" lang="ja-JP" altLang="en-US" sz="1400" dirty="0" smtClean="0"/>
                        <a:t>空圧機クーラ水側清掃</a:t>
                      </a:r>
                      <a:endParaRPr kumimoji="1" lang="ja-JP" altLang="en-US" sz="1400" b="0" dirty="0">
                        <a:latin typeface="+mj-ea"/>
                        <a:ea typeface="+mj-ea"/>
                      </a:endParaRPr>
                    </a:p>
                  </a:txBody>
                  <a:tcPr anchor="ctr"/>
                </a:tc>
                <a:tc>
                  <a:txBody>
                    <a:bodyPr/>
                    <a:lstStyle/>
                    <a:p>
                      <a:r>
                        <a:rPr kumimoji="1" lang="ja-JP" altLang="en-US" sz="1200" dirty="0" smtClean="0"/>
                        <a:t>Ｙ</a:t>
                      </a:r>
                      <a:endParaRPr kumimoji="1" lang="ja-JP" altLang="en-US" sz="1200" b="1" dirty="0" smtClean="0">
                        <a:latin typeface="+mj-ea"/>
                        <a:ea typeface="+mj-ea"/>
                      </a:endParaRPr>
                    </a:p>
                  </a:txBody>
                  <a:tcPr/>
                </a:tc>
                <a:tc>
                  <a:txBody>
                    <a:bodyPr/>
                    <a:lstStyle/>
                    <a:p>
                      <a:r>
                        <a:rPr kumimoji="1" lang="en-US" altLang="ja-JP" sz="1200" dirty="0" smtClean="0"/>
                        <a:t>Y</a:t>
                      </a:r>
                      <a:endParaRPr kumimoji="1" lang="ja-JP" altLang="en-US" sz="1200" b="1" dirty="0" smtClean="0">
                        <a:latin typeface="+mj-ea"/>
                        <a:ea typeface="+mj-ea"/>
                      </a:endParaRPr>
                    </a:p>
                  </a:txBody>
                  <a:tcP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ctr"/>
                      <a:endParaRPr kumimoji="1" lang="ja-JP" altLang="en-US" sz="1200" b="1" dirty="0">
                        <a:latin typeface="+mj-ea"/>
                        <a:ea typeface="+mj-ea"/>
                      </a:endParaRPr>
                    </a:p>
                  </a:txBody>
                  <a:tcPr anchor="ctr"/>
                </a:tc>
                <a:tc>
                  <a:txBody>
                    <a:bodyPr/>
                    <a:lstStyle/>
                    <a:p>
                      <a:pPr algn="r"/>
                      <a:r>
                        <a:rPr kumimoji="1" lang="ja-JP" altLang="en-US" sz="1200" dirty="0" smtClean="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1"/>
                  </a:ext>
                </a:extLst>
              </a:tr>
              <a:tr h="206339">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空圧機圧縮機清掃</a:t>
                      </a:r>
                      <a:endParaRPr kumimoji="1" lang="ja-JP" altLang="en-US" sz="1400" b="0" dirty="0" smtClean="0">
                        <a:latin typeface="+mj-ea"/>
                        <a:ea typeface="+mj-ea"/>
                      </a:endParaRPr>
                    </a:p>
                  </a:txBody>
                  <a:tcPr anchor="ctr"/>
                </a:tc>
                <a:tc>
                  <a:txBody>
                    <a:bodyPr/>
                    <a:lstStyle/>
                    <a:p>
                      <a:r>
                        <a:rPr kumimoji="1" lang="ja-JP" altLang="en-US" sz="1200" dirty="0" smtClean="0"/>
                        <a:t>２Ｙ</a:t>
                      </a:r>
                      <a:endParaRPr kumimoji="1" lang="en-US" altLang="ja-JP" sz="1200" b="1" dirty="0" smtClean="0">
                        <a:latin typeface="+mj-ea"/>
                        <a:ea typeface="+mj-ea"/>
                      </a:endParaRPr>
                    </a:p>
                  </a:txBody>
                  <a:tcPr/>
                </a:tc>
                <a:tc>
                  <a:txBody>
                    <a:bodyPr/>
                    <a:lstStyle/>
                    <a:p>
                      <a:r>
                        <a:rPr kumimoji="1" lang="ja-JP" altLang="en-US" sz="1200" dirty="0" smtClean="0"/>
                        <a:t>３Ｙ</a:t>
                      </a:r>
                      <a:endParaRPr kumimoji="1" lang="en-US" altLang="ja-JP" sz="1200" b="1" dirty="0" smtClean="0">
                        <a:latin typeface="+mj-ea"/>
                        <a:ea typeface="+mj-ea"/>
                      </a:endParaRPr>
                    </a:p>
                  </a:txBody>
                  <a:tcP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ctr"/>
                      <a:endParaRPr kumimoji="1" lang="ja-JP" altLang="en-US" sz="1200" b="1" dirty="0">
                        <a:latin typeface="+mj-ea"/>
                        <a:ea typeface="+mj-ea"/>
                      </a:endParaRPr>
                    </a:p>
                  </a:txBody>
                  <a:tcPr anchor="ctr"/>
                </a:tc>
                <a:tc>
                  <a:txBody>
                    <a:bodyPr/>
                    <a:lstStyle/>
                    <a:p>
                      <a:pPr algn="r"/>
                      <a:r>
                        <a:rPr kumimoji="1" lang="ja-JP" altLang="en-US" sz="1200" dirty="0" smtClean="0"/>
                        <a:t>－３００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2"/>
                  </a:ext>
                </a:extLst>
              </a:tr>
              <a:tr h="19178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空圧機軸受測定・整備</a:t>
                      </a:r>
                      <a:endParaRPr lang="ja-JP" altLang="en-US" sz="1400" b="0" dirty="0" smtClean="0">
                        <a:latin typeface="+mj-ea"/>
                        <a:ea typeface="+mj-ea"/>
                      </a:endParaRPr>
                    </a:p>
                  </a:txBody>
                  <a:tcPr anchor="ctr"/>
                </a:tc>
                <a:tc>
                  <a:txBody>
                    <a:bodyPr/>
                    <a:lstStyle/>
                    <a:p>
                      <a:r>
                        <a:rPr kumimoji="1" lang="ja-JP" altLang="en-US" sz="1200" dirty="0" smtClean="0"/>
                        <a:t>２Ｙ</a:t>
                      </a:r>
                      <a:endParaRPr kumimoji="1" lang="ja-JP" altLang="en-US" sz="1200" b="1" dirty="0">
                        <a:latin typeface="+mj-ea"/>
                        <a:ea typeface="+mj-ea"/>
                      </a:endParaRPr>
                    </a:p>
                  </a:txBody>
                  <a:tcPr/>
                </a:tc>
                <a:tc>
                  <a:txBody>
                    <a:bodyPr/>
                    <a:lstStyle/>
                    <a:p>
                      <a:r>
                        <a:rPr kumimoji="1" lang="ja-JP" altLang="en-US" sz="1200" dirty="0" smtClean="0"/>
                        <a:t>４Ｙ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a:t>
                      </a:r>
                      <a:endParaRPr kumimoji="1" lang="ja-JP" altLang="en-US" sz="1200" b="1" dirty="0" smtClean="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smtClean="0">
                        <a:latin typeface="+mj-ea"/>
                        <a:ea typeface="+mj-ea"/>
                      </a:endParaRPr>
                    </a:p>
                  </a:txBody>
                  <a:tcPr anchor="ctr"/>
                </a:tc>
                <a:tc>
                  <a:txBody>
                    <a:bodyPr/>
                    <a:lstStyle/>
                    <a:p>
                      <a:pPr algn="r"/>
                      <a:r>
                        <a:rPr kumimoji="1" lang="ja-JP" altLang="en-US" sz="1200" dirty="0" smtClean="0"/>
                        <a:t>－１</a:t>
                      </a:r>
                      <a:r>
                        <a:rPr kumimoji="1" lang="en-US" altLang="ja-JP" sz="1200" dirty="0" smtClean="0"/>
                        <a:t>,</a:t>
                      </a:r>
                      <a:r>
                        <a:rPr kumimoji="1" lang="ja-JP" altLang="en-US" sz="1200" dirty="0" smtClean="0"/>
                        <a:t>４００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3"/>
                  </a:ext>
                </a:extLst>
              </a:tr>
              <a:tr h="218864">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空圧機電動機整備</a:t>
                      </a:r>
                      <a:endParaRPr lang="ja-JP" altLang="en-US" sz="1400" b="0" dirty="0" smtClean="0">
                        <a:latin typeface="+mj-ea"/>
                        <a:ea typeface="+mj-ea"/>
                      </a:endParaRPr>
                    </a:p>
                  </a:txBody>
                  <a:tcPr anchor="ctr"/>
                </a:tc>
                <a:tc>
                  <a:txBody>
                    <a:bodyPr/>
                    <a:lstStyle/>
                    <a:p>
                      <a:r>
                        <a:rPr kumimoji="1" lang="ja-JP" altLang="en-US" sz="1200" dirty="0" smtClean="0"/>
                        <a:t>８～１０Ｙ</a:t>
                      </a:r>
                      <a:endParaRPr kumimoji="1" lang="ja-JP" altLang="en-US" sz="1200" b="1" dirty="0">
                        <a:latin typeface="+mj-ea"/>
                        <a:ea typeface="+mj-ea"/>
                      </a:endParaRPr>
                    </a:p>
                  </a:txBody>
                  <a:tcPr/>
                </a:tc>
                <a:tc>
                  <a:txBody>
                    <a:bodyPr/>
                    <a:lstStyle/>
                    <a:p>
                      <a:r>
                        <a:rPr kumimoji="1" lang="ja-JP" altLang="en-US" sz="1200" b="0" dirty="0" smtClean="0">
                          <a:latin typeface="+mn-lt"/>
                          <a:ea typeface="+mn-ea"/>
                        </a:rPr>
                        <a:t>８Ｙ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smtClean="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a:t>
                      </a:r>
                      <a:endParaRPr kumimoji="1" lang="ja-JP" altLang="en-US" sz="1200" b="1" dirty="0" smtClean="0">
                        <a:latin typeface="+mj-ea"/>
                        <a:ea typeface="+mj-ea"/>
                      </a:endParaRPr>
                    </a:p>
                  </a:txBody>
                  <a:tcPr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t>３００</a:t>
                      </a:r>
                      <a:endParaRPr kumimoji="1" lang="ja-JP" altLang="en-US" sz="1200" b="1" kern="1200" dirty="0" smtClean="0">
                        <a:solidFill>
                          <a:schemeClr val="tx1"/>
                        </a:solidFill>
                        <a:latin typeface="+mj-ea"/>
                        <a:ea typeface="+mn-ea"/>
                        <a:cs typeface="+mn-cs"/>
                      </a:endParaRPr>
                    </a:p>
                  </a:txBody>
                  <a:tcPr/>
                </a:tc>
                <a:extLst>
                  <a:ext uri="{0D108BD9-81ED-4DB2-BD59-A6C34878D82A}">
                    <a16:rowId xmlns:a16="http://schemas.microsoft.com/office/drawing/2014/main" val="10004"/>
                  </a:ext>
                </a:extLst>
              </a:tr>
              <a:tr h="0">
                <a:tc vMerge="1">
                  <a:txBody>
                    <a:bodyPr/>
                    <a:lstStyle/>
                    <a:p>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空圧機吐出弁点検</a:t>
                      </a:r>
                      <a:endParaRPr lang="ja-JP" altLang="en-US" sz="1400" b="0" dirty="0" smtClean="0">
                        <a:latin typeface="+mj-ea"/>
                        <a:ea typeface="+mj-ea"/>
                      </a:endParaRPr>
                    </a:p>
                  </a:txBody>
                  <a:tcPr anchor="ct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３Ｙ</a:t>
                      </a:r>
                      <a:endParaRPr kumimoji="1" lang="ja-JP" altLang="en-US" sz="1200" b="1" dirty="0">
                        <a:latin typeface="+mj-ea"/>
                        <a:ea typeface="+mj-ea"/>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dirty="0" smtClean="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a:t>
                      </a:r>
                      <a:endParaRPr kumimoji="1" lang="ja-JP" altLang="en-US" sz="1200" b="1" dirty="0" smtClean="0">
                        <a:latin typeface="+mj-ea"/>
                        <a:ea typeface="+mj-ea"/>
                      </a:endParaRPr>
                    </a:p>
                  </a:txBody>
                  <a:tcPr anchor="ctr"/>
                </a:tc>
                <a:tc>
                  <a:txBody>
                    <a:bodyPr/>
                    <a:lstStyle/>
                    <a:p>
                      <a:pPr algn="r"/>
                      <a:r>
                        <a:rPr kumimoji="1" lang="ja-JP" altLang="en-US" sz="1200" dirty="0" smtClean="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5"/>
                  </a:ext>
                </a:extLst>
              </a:tr>
              <a:tr h="14147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水冷式ドライヤー</a:t>
                      </a:r>
                      <a:endParaRPr kumimoji="1" lang="ja-JP" altLang="en-US" sz="1400" b="0" dirty="0" smtClean="0">
                        <a:latin typeface="+mj-ea"/>
                        <a:ea typeface="+mj-ea"/>
                      </a:endParaRPr>
                    </a:p>
                  </a:txBody>
                  <a:tcPr anchor="ctr"/>
                </a:tc>
                <a:tc>
                  <a:txBody>
                    <a:bodyPr/>
                    <a:lstStyle/>
                    <a:p>
                      <a:r>
                        <a:rPr kumimoji="1" lang="ja-JP" altLang="en-US" sz="1200" dirty="0" smtClean="0"/>
                        <a:t>事後</a:t>
                      </a:r>
                      <a:endParaRPr kumimoji="1" lang="ja-JP" altLang="en-US" sz="1200" b="1" dirty="0" smtClean="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t>○</a:t>
                      </a:r>
                      <a:endParaRPr kumimoji="1" lang="ja-JP" altLang="en-US" sz="1200" b="1" kern="1200" dirty="0" smtClean="0">
                        <a:solidFill>
                          <a:schemeClr val="dk1"/>
                        </a:solidFill>
                        <a:latin typeface="+mj-ea"/>
                        <a:ea typeface="+mj-ea"/>
                        <a:cs typeface="+mn-cs"/>
                      </a:endParaRPr>
                    </a:p>
                  </a:txBody>
                  <a:tcPr anchor="ctr"/>
                </a:tc>
                <a:tc>
                  <a:txBody>
                    <a:bodyPr/>
                    <a:lstStyle/>
                    <a:p>
                      <a:pPr algn="r"/>
                      <a:r>
                        <a:rPr kumimoji="1" lang="ja-JP" altLang="en-US" sz="1200" dirty="0" smtClean="0"/>
                        <a:t>１００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6"/>
                  </a:ext>
                </a:extLst>
              </a:tr>
              <a:tr h="233371">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自動制御盤　バッテリ・直流電源交換</a:t>
                      </a:r>
                      <a:endParaRPr kumimoji="1" lang="ja-JP" altLang="en-US" sz="1400" b="0" dirty="0" smtClean="0">
                        <a:latin typeface="+mj-ea"/>
                        <a:ea typeface="+mj-ea"/>
                      </a:endParaRPr>
                    </a:p>
                  </a:txBody>
                  <a:tcPr anchor="ct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b="0" dirty="0" smtClean="0">
                          <a:latin typeface="+mn-lt"/>
                          <a:ea typeface="+mn-ea"/>
                        </a:rPr>
                        <a:t>２Ｙ・１０Ｙ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r"/>
                      <a:r>
                        <a:rPr kumimoji="1" lang="ja-JP" altLang="en-US" sz="1200" dirty="0" smtClean="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7"/>
                  </a:ext>
                </a:extLst>
              </a:tr>
              <a:tr h="0">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排水</a:t>
                      </a: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ＰＨ計点検</a:t>
                      </a:r>
                      <a:endParaRPr kumimoji="1" lang="ja-JP" altLang="en-US" sz="1400" b="0" dirty="0" smtClean="0">
                        <a:latin typeface="+mj-ea"/>
                        <a:ea typeface="+mj-ea"/>
                      </a:endParaRPr>
                    </a:p>
                  </a:txBody>
                  <a:tcPr anchor="ct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r"/>
                      <a:r>
                        <a:rPr kumimoji="1" lang="ja-JP" altLang="en-US" sz="1200" dirty="0" smtClean="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8"/>
                  </a:ext>
                </a:extLst>
              </a:tr>
              <a:tr h="0">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各排水槽清掃</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en-US" altLang="ja-JP" sz="1200" dirty="0" smtClean="0"/>
                        <a:t>3-5Y</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t>○</a:t>
                      </a:r>
                      <a:endParaRPr kumimoji="1" lang="ja-JP" altLang="en-US" sz="1200" b="1" kern="1200" dirty="0" smtClean="0">
                        <a:solidFill>
                          <a:schemeClr val="dk1"/>
                        </a:solidFill>
                        <a:latin typeface="+mj-ea"/>
                        <a:ea typeface="+mj-ea"/>
                        <a:cs typeface="+mn-cs"/>
                      </a:endParaRPr>
                    </a:p>
                  </a:txBody>
                  <a:tcPr anchor="ctr"/>
                </a:tc>
                <a:tc>
                  <a:txBody>
                    <a:bodyPr/>
                    <a:lstStyle/>
                    <a:p>
                      <a:pPr algn="r"/>
                      <a:r>
                        <a:rPr kumimoji="1" lang="ja-JP" altLang="en-US" sz="1200" dirty="0" smtClean="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09"/>
                  </a:ext>
                </a:extLst>
              </a:tr>
              <a:tr h="146413">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制御盤点検</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２Ｙ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t>○</a:t>
                      </a:r>
                      <a:endParaRPr kumimoji="1" lang="ja-JP" altLang="en-US" sz="1200" b="1" kern="1200" dirty="0" smtClean="0">
                        <a:solidFill>
                          <a:schemeClr val="dk1"/>
                        </a:solidFill>
                        <a:latin typeface="+mj-ea"/>
                        <a:ea typeface="+mn-ea"/>
                        <a:cs typeface="+mn-cs"/>
                      </a:endParaRPr>
                    </a:p>
                  </a:txBody>
                  <a:tcPr anchor="ctr"/>
                </a:tc>
                <a:tc>
                  <a:txBody>
                    <a:bodyPr/>
                    <a:lstStyle/>
                    <a:p>
                      <a:pPr algn="r"/>
                      <a:r>
                        <a:rPr kumimoji="1" lang="ja-JP" altLang="en-US" sz="1200" dirty="0" smtClean="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0"/>
                  </a:ext>
                </a:extLst>
              </a:tr>
              <a:tr h="152400">
                <a:tc rowSpan="3">
                  <a:txBody>
                    <a:bodyPr/>
                    <a:lstStyle/>
                    <a:p>
                      <a:pPr algn="l"/>
                      <a:r>
                        <a:rPr kumimoji="1" lang="ja-JP" altLang="en-US" sz="1400" dirty="0" smtClean="0"/>
                        <a:t>空調</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重油暖房機点検</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Ｙ</a:t>
                      </a:r>
                      <a:endParaRPr kumimoji="1" lang="ja-JP" altLang="en-US" sz="1200" b="1" dirty="0" smtClean="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smtClean="0"/>
                        <a:t>○</a:t>
                      </a:r>
                      <a:endParaRPr kumimoji="1" lang="en-US" altLang="ja-JP" sz="1200" b="1" dirty="0" smtClean="0">
                        <a:solidFill>
                          <a:schemeClr val="tx1"/>
                        </a:solidFill>
                        <a:latin typeface="+mj-ea"/>
                        <a:ea typeface="+mj-ea"/>
                      </a:endParaRPr>
                    </a:p>
                  </a:txBody>
                  <a:tcPr anchor="ctr"/>
                </a:tc>
                <a:tc>
                  <a:txBody>
                    <a:bodyPr/>
                    <a:lstStyle/>
                    <a:p>
                      <a:pPr algn="r"/>
                      <a:r>
                        <a:rPr kumimoji="1" lang="ja-JP" altLang="en-US" sz="1200" dirty="0" smtClean="0"/>
                        <a:t>３００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1"/>
                  </a:ext>
                </a:extLst>
              </a:tr>
              <a:tr h="364586">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空冷・水冷・インスパック点検</a:t>
                      </a:r>
                      <a:endParaRPr kumimoji="1" lang="ja-JP" altLang="en-US" sz="1400" b="0" dirty="0" smtClean="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事後</a:t>
                      </a:r>
                      <a:endParaRPr kumimoji="1" lang="ja-JP" altLang="en-US" sz="1200" b="1" dirty="0" smtClean="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smtClean="0"/>
                        <a:t>○</a:t>
                      </a:r>
                      <a:endParaRPr kumimoji="1" lang="ja-JP" altLang="en-US" sz="1200" b="1" dirty="0">
                        <a:solidFill>
                          <a:schemeClr val="tx1"/>
                        </a:solidFill>
                        <a:latin typeface="+mj-ea"/>
                        <a:ea typeface="+mj-ea"/>
                      </a:endParaRPr>
                    </a:p>
                  </a:txBody>
                  <a:tcPr anchor="ctr"/>
                </a:tc>
                <a:tc>
                  <a:txBody>
                    <a:bodyPr/>
                    <a:lstStyle/>
                    <a:p>
                      <a:pPr algn="r"/>
                      <a:r>
                        <a:rPr kumimoji="1" lang="ja-JP" altLang="en-US" sz="1200" dirty="0" smtClean="0"/>
                        <a:t>４００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2"/>
                  </a:ext>
                </a:extLst>
              </a:tr>
              <a:tr h="162475">
                <a:tc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制御盤点検</a:t>
                      </a:r>
                      <a:endParaRPr kumimoji="1" lang="ja-JP" altLang="en-US" sz="1400" b="0" dirty="0" smtClean="0">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kern="1200" dirty="0" smtClean="0"/>
                        <a:t>事後</a:t>
                      </a:r>
                      <a:endParaRPr kumimoji="1" lang="ja-JP" altLang="en-US" sz="1200" b="1" kern="1200" dirty="0" smtClean="0">
                        <a:solidFill>
                          <a:schemeClr val="dk1"/>
                        </a:solidFill>
                        <a:latin typeface="+mj-ea"/>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２Ｙ</a:t>
                      </a:r>
                      <a:endParaRPr kumimoji="1" lang="ja-JP" altLang="en-US" sz="1200" b="1" dirty="0" smtClean="0">
                        <a:latin typeface="+mj-ea"/>
                        <a:ea typeface="+mj-ea"/>
                      </a:endParaRPr>
                    </a:p>
                  </a:txBody>
                  <a:tcPr/>
                </a:tc>
                <a:tc>
                  <a:txBody>
                    <a:bodyPr/>
                    <a:lstStyle/>
                    <a:p>
                      <a:pPr algn="ctr"/>
                      <a:endParaRPr kumimoji="1" lang="ja-JP" altLang="en-US" sz="1200" b="1" dirty="0">
                        <a:solidFill>
                          <a:srgbClr val="FF0000"/>
                        </a:solidFill>
                        <a:latin typeface="+mj-ea"/>
                        <a:ea typeface="+mj-ea"/>
                      </a:endParaRPr>
                    </a:p>
                  </a:txBody>
                  <a:tcPr anchor="ctr"/>
                </a:tc>
                <a:tc>
                  <a:txBody>
                    <a:bodyPr/>
                    <a:lstStyle/>
                    <a:p>
                      <a:pPr algn="ctr"/>
                      <a:r>
                        <a:rPr kumimoji="1" lang="ja-JP" altLang="en-US" sz="1200" dirty="0" smtClean="0"/>
                        <a:t>○</a:t>
                      </a:r>
                      <a:endParaRPr kumimoji="1" lang="ja-JP" altLang="en-US" sz="1200" b="1" dirty="0">
                        <a:solidFill>
                          <a:schemeClr val="tx1"/>
                        </a:solidFill>
                        <a:latin typeface="+mj-ea"/>
                        <a:ea typeface="+mj-ea"/>
                      </a:endParaRPr>
                    </a:p>
                  </a:txBody>
                  <a:tcPr anchor="ctr"/>
                </a:tc>
                <a:tc>
                  <a:txBody>
                    <a:bodyPr/>
                    <a:lstStyle/>
                    <a:p>
                      <a:pPr algn="r"/>
                      <a:r>
                        <a:rPr kumimoji="1" lang="ja-JP" altLang="en-US" sz="1200" dirty="0" smtClean="0"/>
                        <a:t>２００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3"/>
                  </a:ext>
                </a:extLst>
              </a:tr>
              <a:tr h="257128">
                <a:tc rowSpan="3">
                  <a:txBody>
                    <a:bodyPr/>
                    <a:lstStyle/>
                    <a:p>
                      <a:pPr algn="l"/>
                      <a:r>
                        <a:rPr kumimoji="1" lang="ja-JP" altLang="en-US" sz="1400" dirty="0" smtClean="0"/>
                        <a:t>電気</a:t>
                      </a:r>
                      <a:endParaRPr kumimoji="1" lang="ja-JP" altLang="en-US" sz="1400" b="0" dirty="0" smtClean="0">
                        <a:latin typeface="+mj-ea"/>
                        <a:ea typeface="+mj-ea"/>
                      </a:endParaRPr>
                    </a:p>
                  </a:txBody>
                  <a:tcPr anchor="ctr"/>
                </a:tc>
                <a:tc>
                  <a:txBody>
                    <a:bodyPr/>
                    <a:lstStyle/>
                    <a:p>
                      <a:pPr algn="l"/>
                      <a:r>
                        <a:rPr kumimoji="1" lang="ja-JP" altLang="en-US" sz="1400" dirty="0" smtClean="0"/>
                        <a:t>ＧＩＳ点検</a:t>
                      </a:r>
                      <a:endParaRPr kumimoji="1" lang="ja-JP" altLang="en-US" sz="1400" b="0" dirty="0" smtClean="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r>
                        <a:rPr kumimoji="1" lang="ja-JP" altLang="en-US" sz="1200" dirty="0" smtClean="0"/>
                        <a:t>６Ｙ</a:t>
                      </a:r>
                      <a:endParaRPr kumimoji="1" lang="ja-JP" altLang="en-US" sz="1200" b="1" dirty="0">
                        <a:latin typeface="+mj-ea"/>
                        <a:ea typeface="+mj-ea"/>
                      </a:endParaRPr>
                    </a:p>
                  </a:txBody>
                  <a:tcP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ctr"/>
                      <a:endParaRPr kumimoji="1" lang="ja-JP" altLang="en-US" sz="1200" b="1" dirty="0">
                        <a:solidFill>
                          <a:schemeClr val="tx1"/>
                        </a:solidFill>
                        <a:latin typeface="+mj-ea"/>
                        <a:ea typeface="+mj-ea"/>
                      </a:endParaRPr>
                    </a:p>
                  </a:txBody>
                  <a:tcPr anchor="ctr"/>
                </a:tc>
                <a:tc rowSpan="3">
                  <a:txBody>
                    <a:bodyPr/>
                    <a:lstStyle/>
                    <a:p>
                      <a:pPr algn="r"/>
                      <a:r>
                        <a:rPr kumimoji="1" lang="ja-JP" altLang="en-US" sz="1200" dirty="0" smtClean="0"/>
                        <a:t>０</a:t>
                      </a:r>
                      <a:endParaRPr kumimoji="1" lang="ja-JP" altLang="en-US" sz="1200" b="1" dirty="0">
                        <a:solidFill>
                          <a:schemeClr val="tx1"/>
                        </a:solidFill>
                        <a:latin typeface="+mj-ea"/>
                        <a:ea typeface="+mj-ea"/>
                      </a:endParaRPr>
                    </a:p>
                  </a:txBody>
                  <a:tcPr anchor="ctr"/>
                </a:tc>
                <a:extLst>
                  <a:ext uri="{0D108BD9-81ED-4DB2-BD59-A6C34878D82A}">
                    <a16:rowId xmlns:a16="http://schemas.microsoft.com/office/drawing/2014/main" val="10014"/>
                  </a:ext>
                </a:extLst>
              </a:tr>
              <a:tr h="212357">
                <a:tc vMerge="1">
                  <a:txBody>
                    <a:bodyPr/>
                    <a:lstStyle/>
                    <a:p>
                      <a:pPr algn="l"/>
                      <a:endParaRPr kumimoji="1" lang="ja-JP" altLang="en-US" sz="1400" b="1" dirty="0" smtClean="0">
                        <a:latin typeface="+mj-ea"/>
                        <a:ea typeface="+mj-ea"/>
                      </a:endParaRPr>
                    </a:p>
                  </a:txBody>
                  <a:tcPr/>
                </a:tc>
                <a:tc>
                  <a:txBody>
                    <a:bodyPr/>
                    <a:lstStyle/>
                    <a:p>
                      <a:pPr algn="l"/>
                      <a:r>
                        <a:rPr kumimoji="1" lang="ja-JP" altLang="en-US" sz="1400" dirty="0" smtClean="0"/>
                        <a:t>避雷器点検</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smtClean="0"/>
                        <a:t>○</a:t>
                      </a:r>
                      <a:endParaRPr kumimoji="1" lang="ja-JP" altLang="en-US" sz="1200" b="1" dirty="0">
                        <a:latin typeface="+mj-ea"/>
                        <a:ea typeface="+mj-ea"/>
                      </a:endParaRPr>
                    </a:p>
                  </a:txBody>
                  <a:tcPr anchor="ctr"/>
                </a:tc>
                <a:tc vMerge="1">
                  <a:txBody>
                    <a:bodyPr/>
                    <a:lstStyle/>
                    <a:p>
                      <a:pPr algn="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5"/>
                  </a:ext>
                </a:extLst>
              </a:tr>
              <a:tr h="212357">
                <a:tc vMerge="1">
                  <a:txBody>
                    <a:bodyPr/>
                    <a:lstStyle/>
                    <a:p>
                      <a:pPr algn="l"/>
                      <a:endParaRPr kumimoji="1" lang="ja-JP" altLang="en-US" sz="1400" b="1" dirty="0" smtClean="0">
                        <a:latin typeface="+mj-ea"/>
                        <a:ea typeface="+mj-ea"/>
                      </a:endParaRPr>
                    </a:p>
                  </a:txBody>
                  <a:tcPr/>
                </a:tc>
                <a:tc>
                  <a:txBody>
                    <a:bodyPr/>
                    <a:lstStyle/>
                    <a:p>
                      <a:pPr algn="l"/>
                      <a:r>
                        <a:rPr kumimoji="1" lang="ja-JP" altLang="en-US" sz="1400" dirty="0" smtClean="0"/>
                        <a:t>配電盤点検</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smtClean="0"/>
                        <a:t>○</a:t>
                      </a:r>
                      <a:endParaRPr kumimoji="1" lang="ja-JP" altLang="en-US" sz="1200" b="1" dirty="0">
                        <a:latin typeface="+mj-ea"/>
                        <a:ea typeface="+mj-ea"/>
                      </a:endParaRPr>
                    </a:p>
                  </a:txBody>
                  <a:tcPr anchor="ctr"/>
                </a:tc>
                <a:tc vMerge="1">
                  <a:txBody>
                    <a:bodyPr/>
                    <a:lstStyle/>
                    <a:p>
                      <a:pPr algn="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6"/>
                  </a:ext>
                </a:extLst>
              </a:tr>
              <a:tr h="212357">
                <a:tc>
                  <a:txBody>
                    <a:bodyPr/>
                    <a:lstStyle/>
                    <a:p>
                      <a:pPr algn="l"/>
                      <a:r>
                        <a:rPr kumimoji="1" lang="ja-JP" altLang="en-US" sz="1400" dirty="0" smtClean="0"/>
                        <a:t>共通</a:t>
                      </a:r>
                      <a:endParaRPr kumimoji="1" lang="ja-JP" altLang="en-US" sz="1400" b="0" dirty="0" smtClean="0">
                        <a:latin typeface="+mj-ea"/>
                        <a:ea typeface="+mj-ea"/>
                      </a:endParaRPr>
                    </a:p>
                  </a:txBody>
                  <a:tcPr/>
                </a:tc>
                <a:tc>
                  <a:txBody>
                    <a:bodyPr/>
                    <a:lstStyle/>
                    <a:p>
                      <a:pPr algn="l"/>
                      <a:r>
                        <a:rPr kumimoji="1" lang="ja-JP" altLang="en-US" sz="1400" dirty="0" smtClean="0"/>
                        <a:t>各種ポンプ点検</a:t>
                      </a:r>
                      <a:endParaRPr kumimoji="1" lang="ja-JP" altLang="en-US" sz="1400" b="0" dirty="0" smtClean="0">
                        <a:latin typeface="+mj-ea"/>
                        <a:ea typeface="+mj-ea"/>
                      </a:endParaRPr>
                    </a:p>
                  </a:txBody>
                  <a:tcPr/>
                </a:tc>
                <a:tc>
                  <a:txBody>
                    <a:bodyPr/>
                    <a:lstStyle/>
                    <a:p>
                      <a:r>
                        <a:rPr kumimoji="1" lang="ja-JP" altLang="en-US" sz="1200" dirty="0" smtClean="0"/>
                        <a:t>事後</a:t>
                      </a:r>
                      <a:endParaRPr kumimoji="1" lang="ja-JP" altLang="en-US" sz="1200" b="1" dirty="0">
                        <a:latin typeface="+mj-ea"/>
                        <a:ea typeface="+mj-ea"/>
                      </a:endParaRPr>
                    </a:p>
                  </a:txBody>
                  <a:tcPr/>
                </a:tc>
                <a:tc>
                  <a:txBody>
                    <a:bodyPr/>
                    <a:lstStyle/>
                    <a:p>
                      <a:r>
                        <a:rPr kumimoji="1" lang="ja-JP" altLang="en-US" sz="1200" dirty="0" smtClean="0"/>
                        <a:t>３Ｙ</a:t>
                      </a:r>
                      <a:endParaRPr kumimoji="1" lang="ja-JP" altLang="en-US" sz="1200" b="1" dirty="0">
                        <a:latin typeface="+mj-ea"/>
                        <a:ea typeface="+mj-ea"/>
                      </a:endParaRPr>
                    </a:p>
                  </a:txBody>
                  <a:tcPr/>
                </a:tc>
                <a:tc>
                  <a:txBody>
                    <a:bodyPr/>
                    <a:lstStyle/>
                    <a:p>
                      <a:pPr algn="ctr"/>
                      <a:endParaRPr kumimoji="1" lang="ja-JP" altLang="en-US" sz="1200" b="1" dirty="0">
                        <a:latin typeface="+mj-ea"/>
                        <a:ea typeface="+mj-ea"/>
                      </a:endParaRPr>
                    </a:p>
                  </a:txBody>
                  <a:tcPr anchor="ctr"/>
                </a:tc>
                <a:tc>
                  <a:txBody>
                    <a:bodyPr/>
                    <a:lstStyle/>
                    <a:p>
                      <a:pPr algn="ctr"/>
                      <a:r>
                        <a:rPr kumimoji="1" lang="ja-JP" altLang="en-US" sz="1200" dirty="0" smtClean="0"/>
                        <a:t>○</a:t>
                      </a:r>
                      <a:endParaRPr kumimoji="1" lang="ja-JP" altLang="en-US" sz="1200" b="1" dirty="0">
                        <a:latin typeface="+mj-ea"/>
                        <a:ea typeface="+mj-ea"/>
                      </a:endParaRPr>
                    </a:p>
                  </a:txBody>
                  <a:tcPr anchor="ctr"/>
                </a:tc>
                <a:tc>
                  <a:txBody>
                    <a:bodyPr/>
                    <a:lstStyle/>
                    <a:p>
                      <a:pPr algn="r"/>
                      <a:r>
                        <a:rPr kumimoji="1" lang="ja-JP" altLang="en-US" sz="1200" dirty="0" smtClean="0"/>
                        <a:t>６００</a:t>
                      </a:r>
                      <a:endParaRPr kumimoji="1" lang="ja-JP" altLang="en-US" sz="1200" b="1" dirty="0">
                        <a:solidFill>
                          <a:schemeClr val="tx1"/>
                        </a:solidFill>
                        <a:latin typeface="+mj-ea"/>
                        <a:ea typeface="+mj-ea"/>
                      </a:endParaRPr>
                    </a:p>
                  </a:txBody>
                  <a:tcPr/>
                </a:tc>
                <a:extLst>
                  <a:ext uri="{0D108BD9-81ED-4DB2-BD59-A6C34878D82A}">
                    <a16:rowId xmlns:a16="http://schemas.microsoft.com/office/drawing/2014/main" val="10017"/>
                  </a:ext>
                </a:extLst>
              </a:tr>
            </a:tbl>
          </a:graphicData>
        </a:graphic>
      </p:graphicFrame>
      <p:sp>
        <p:nvSpPr>
          <p:cNvPr id="6" name="正方形/長方形 5"/>
          <p:cNvSpPr/>
          <p:nvPr/>
        </p:nvSpPr>
        <p:spPr>
          <a:xfrm>
            <a:off x="359531" y="6275171"/>
            <a:ext cx="8352928" cy="380722"/>
          </a:xfrm>
          <a:prstGeom prst="rect">
            <a:avLst/>
          </a:prstGeom>
          <a:solidFill>
            <a:schemeClr val="accent1"/>
          </a:solidFill>
          <a:ln>
            <a:solidFill>
              <a:schemeClr val="tx2">
                <a:lumMod val="75000"/>
              </a:schemeClr>
            </a:solidFill>
          </a:ln>
          <a:effectLst>
            <a:outerShdw dist="38100" dir="2700000" algn="tl"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prstClr val="white"/>
                </a:solidFill>
                <a:latin typeface="Calibri"/>
                <a:ea typeface="ＭＳ Ｐゴシック" panose="020B0600070205080204" pitchFamily="50" charset="-128"/>
              </a:rPr>
              <a:t>簡素化できる保全があるが、不足する保全もあり、予算</a:t>
            </a:r>
            <a:r>
              <a:rPr lang="ja-JP" altLang="en-US">
                <a:solidFill>
                  <a:prstClr val="white"/>
                </a:solidFill>
                <a:latin typeface="Calibri"/>
                <a:ea typeface="ＭＳ Ｐゴシック" panose="020B0600070205080204" pitchFamily="50" charset="-128"/>
              </a:rPr>
              <a:t>が約４</a:t>
            </a:r>
            <a:r>
              <a:rPr lang="en-US" altLang="ja-JP">
                <a:solidFill>
                  <a:prstClr val="white"/>
                </a:solidFill>
                <a:latin typeface="Calibri"/>
                <a:ea typeface="ＭＳ Ｐゴシック" panose="020B0600070205080204" pitchFamily="50" charset="-128"/>
              </a:rPr>
              <a:t>%</a:t>
            </a:r>
            <a:r>
              <a:rPr lang="ja-JP" altLang="en-US" dirty="0">
                <a:solidFill>
                  <a:prstClr val="white"/>
                </a:solidFill>
                <a:latin typeface="Calibri"/>
                <a:ea typeface="ＭＳ Ｐゴシック" panose="020B0600070205080204" pitchFamily="50" charset="-128"/>
              </a:rPr>
              <a:t>増見込み</a:t>
            </a:r>
          </a:p>
        </p:txBody>
      </p:sp>
      <p:sp>
        <p:nvSpPr>
          <p:cNvPr id="7" name="テキスト ボックス 6"/>
          <p:cNvSpPr txBox="1"/>
          <p:nvPr/>
        </p:nvSpPr>
        <p:spPr>
          <a:xfrm>
            <a:off x="7878083" y="335832"/>
            <a:ext cx="936104" cy="307777"/>
          </a:xfrm>
          <a:prstGeom prst="rect">
            <a:avLst/>
          </a:prstGeom>
          <a:noFill/>
        </p:spPr>
        <p:txBody>
          <a:bodyPr wrap="square" rtlCol="0">
            <a:spAutoFit/>
          </a:bodyPr>
          <a:lstStyle/>
          <a:p>
            <a:r>
              <a:rPr lang="ja-JP" altLang="en-US" sz="1400" dirty="0">
                <a:solidFill>
                  <a:prstClr val="black"/>
                </a:solidFill>
                <a:latin typeface="ＭＳ Ｐゴシック" panose="020B0600070205080204" pitchFamily="50" charset="-128"/>
                <a:ea typeface="ＭＳ Ｐゴシック" panose="020B0600070205080204" pitchFamily="50" charset="-128"/>
              </a:rPr>
              <a:t>増１</a:t>
            </a:r>
            <a:r>
              <a:rPr lang="en-US" altLang="ja-JP" sz="1400" dirty="0">
                <a:solidFill>
                  <a:prstClr val="black"/>
                </a:solidFill>
                <a:latin typeface="ＭＳ Ｐゴシック" panose="020B0600070205080204" pitchFamily="50" charset="-128"/>
                <a:ea typeface="ＭＳ Ｐゴシック" panose="020B0600070205080204" pitchFamily="50" charset="-128"/>
              </a:rPr>
              <a:t>,200</a:t>
            </a:r>
            <a:endParaRPr lang="ja-JP" altLang="en-US" sz="1400" dirty="0">
              <a:solidFill>
                <a:prstClr val="black"/>
              </a:solidFill>
              <a:latin typeface="ＭＳ Ｐゴシック" panose="020B0600070205080204" pitchFamily="50" charset="-128"/>
              <a:ea typeface="ＭＳ Ｐゴシック" panose="020B0600070205080204" pitchFamily="50" charset="-128"/>
            </a:endParaRPr>
          </a:p>
        </p:txBody>
      </p:sp>
      <p:sp>
        <p:nvSpPr>
          <p:cNvPr id="8" name="テキスト ボックス 7"/>
          <p:cNvSpPr txBox="1"/>
          <p:nvPr/>
        </p:nvSpPr>
        <p:spPr>
          <a:xfrm>
            <a:off x="3347864" y="390880"/>
            <a:ext cx="3888432" cy="276999"/>
          </a:xfrm>
          <a:prstGeom prst="rect">
            <a:avLst/>
          </a:prstGeom>
          <a:noFill/>
        </p:spPr>
        <p:txBody>
          <a:bodyPr wrap="square" rtlCol="0">
            <a:spAutoFit/>
          </a:bodyPr>
          <a:lstStyle/>
          <a:p>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大信精機の保全費は大よそ</a:t>
            </a:r>
            <a:r>
              <a:rPr lang="en-US" altLang="ja-JP" sz="1200" dirty="0">
                <a:solidFill>
                  <a:prstClr val="white">
                    <a:lumMod val="95000"/>
                  </a:prstClr>
                </a:solidFill>
                <a:latin typeface="ＭＳ Ｐゴシック" panose="020B0600070205080204" pitchFamily="50" charset="-128"/>
                <a:ea typeface="ＭＳ Ｐゴシック" panose="020B0600070205080204" pitchFamily="50" charset="-128"/>
              </a:rPr>
              <a:t>30</a:t>
            </a:r>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百万　事後修理</a:t>
            </a:r>
            <a:r>
              <a:rPr lang="en-US" altLang="ja-JP" sz="1200" dirty="0">
                <a:solidFill>
                  <a:prstClr val="white">
                    <a:lumMod val="95000"/>
                  </a:prstClr>
                </a:solidFill>
                <a:latin typeface="ＭＳ Ｐゴシック" panose="020B0600070205080204" pitchFamily="50" charset="-128"/>
                <a:ea typeface="ＭＳ Ｐゴシック" panose="020B0600070205080204" pitchFamily="50" charset="-128"/>
              </a:rPr>
              <a:t>10</a:t>
            </a:r>
            <a:r>
              <a:rPr lang="ja-JP" altLang="en-US" sz="1200" dirty="0">
                <a:solidFill>
                  <a:prstClr val="white">
                    <a:lumMod val="95000"/>
                  </a:prstClr>
                </a:solidFill>
                <a:latin typeface="ＭＳ Ｐゴシック" panose="020B0600070205080204" pitchFamily="50" charset="-128"/>
                <a:ea typeface="ＭＳ Ｐゴシック" panose="020B0600070205080204" pitchFamily="50" charset="-128"/>
              </a:rPr>
              <a:t>百万</a:t>
            </a:r>
          </a:p>
        </p:txBody>
      </p:sp>
    </p:spTree>
    <p:extLst>
      <p:ext uri="{BB962C8B-B14F-4D97-AF65-F5344CB8AC3E}">
        <p14:creationId xmlns:p14="http://schemas.microsoft.com/office/powerpoint/2010/main" val="40566427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角丸四角形 6"/>
          <p:cNvSpPr/>
          <p:nvPr/>
        </p:nvSpPr>
        <p:spPr>
          <a:xfrm>
            <a:off x="107504" y="302925"/>
            <a:ext cx="8928992" cy="6446278"/>
          </a:xfrm>
          <a:prstGeom prst="roundRect">
            <a:avLst>
              <a:gd name="adj" fmla="val 0"/>
            </a:avLst>
          </a:prstGeom>
          <a:solidFill>
            <a:schemeClr val="accent1"/>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ja-JP" altLang="en-US"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sz="20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r>
              <a:rPr lang="ja-JP" altLang="en-US"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   </a:t>
            </a: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a:p>
            <a:pPr>
              <a:lnSpc>
                <a:spcPts val="2500"/>
              </a:lnSpc>
              <a:spcBef>
                <a:spcPts val="600"/>
              </a:spcBef>
            </a:pPr>
            <a:endParaRPr lang="en-US" altLang="ja-JP" b="1" dirty="0">
              <a:solidFill>
                <a:srgbClr val="FFFF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aphicFrame>
        <p:nvGraphicFramePr>
          <p:cNvPr id="22" name="表 21"/>
          <p:cNvGraphicFramePr>
            <a:graphicFrameLocks noGrp="1"/>
          </p:cNvGraphicFramePr>
          <p:nvPr>
            <p:extLst/>
          </p:nvPr>
        </p:nvGraphicFramePr>
        <p:xfrm>
          <a:off x="251521" y="767881"/>
          <a:ext cx="8640959" cy="5262397"/>
        </p:xfrm>
        <a:graphic>
          <a:graphicData uri="http://schemas.openxmlformats.org/drawingml/2006/table">
            <a:tbl>
              <a:tblPr firstRow="1" bandRow="1">
                <a:tableStyleId>{D7AC3CCA-C797-4891-BE02-D94E43425B78}</a:tableStyleId>
              </a:tblPr>
              <a:tblGrid>
                <a:gridCol w="507354">
                  <a:extLst>
                    <a:ext uri="{9D8B030D-6E8A-4147-A177-3AD203B41FA5}">
                      <a16:colId xmlns:a16="http://schemas.microsoft.com/office/drawing/2014/main" val="20000"/>
                    </a:ext>
                  </a:extLst>
                </a:gridCol>
                <a:gridCol w="2588990">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gridCol w="1080120">
                  <a:extLst>
                    <a:ext uri="{9D8B030D-6E8A-4147-A177-3AD203B41FA5}">
                      <a16:colId xmlns:a16="http://schemas.microsoft.com/office/drawing/2014/main" val="20003"/>
                    </a:ext>
                  </a:extLst>
                </a:gridCol>
                <a:gridCol w="1944216">
                  <a:extLst>
                    <a:ext uri="{9D8B030D-6E8A-4147-A177-3AD203B41FA5}">
                      <a16:colId xmlns:a16="http://schemas.microsoft.com/office/drawing/2014/main" val="20004"/>
                    </a:ext>
                  </a:extLst>
                </a:gridCol>
                <a:gridCol w="792087">
                  <a:extLst>
                    <a:ext uri="{9D8B030D-6E8A-4147-A177-3AD203B41FA5}">
                      <a16:colId xmlns:a16="http://schemas.microsoft.com/office/drawing/2014/main" val="20005"/>
                    </a:ext>
                  </a:extLst>
                </a:gridCol>
              </a:tblGrid>
              <a:tr h="243001">
                <a:tc rowSpan="2" gridSpan="2">
                  <a:txBody>
                    <a:bodyPr/>
                    <a:lstStyle/>
                    <a:p>
                      <a:r>
                        <a:rPr kumimoji="1" lang="ja-JP" altLang="en-US" sz="1600" b="1" dirty="0" smtClean="0">
                          <a:latin typeface="+mj-ea"/>
                          <a:ea typeface="+mj-ea"/>
                        </a:rPr>
                        <a:t>取組事項</a:t>
                      </a:r>
                      <a:endParaRPr kumimoji="1" lang="ja-JP" altLang="en-US" sz="1600" b="1" dirty="0">
                        <a:latin typeface="+mj-ea"/>
                        <a:ea typeface="+mj-ea"/>
                      </a:endParaRPr>
                    </a:p>
                  </a:txBody>
                  <a:tcPr anchor="ctr"/>
                </a:tc>
                <a:tc rowSpan="2" hMerge="1">
                  <a:txBody>
                    <a:bodyPr/>
                    <a:lstStyle/>
                    <a:p>
                      <a:endParaRPr kumimoji="1" lang="ja-JP" altLang="en-US" sz="1600" b="1" dirty="0">
                        <a:latin typeface="+mj-ea"/>
                        <a:ea typeface="+mj-ea"/>
                      </a:endParaRPr>
                    </a:p>
                  </a:txBody>
                  <a:tcPr/>
                </a:tc>
                <a:tc gridSpan="2">
                  <a:txBody>
                    <a:bodyPr/>
                    <a:lstStyle/>
                    <a:p>
                      <a:pPr algn="ctr"/>
                      <a:r>
                        <a:rPr lang="en-US" altLang="ja-JP" sz="1400" b="0" dirty="0" smtClean="0"/>
                        <a:t>16</a:t>
                      </a:r>
                      <a:r>
                        <a:rPr lang="ja-JP" altLang="en-US" sz="1400" b="0" dirty="0" smtClean="0"/>
                        <a:t>年度</a:t>
                      </a:r>
                      <a:endParaRPr lang="en-US" altLang="ja-JP" sz="1400" b="0" dirty="0" smtClean="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endParaRPr lang="ja-JP" altLang="en-US" b="0"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ja-JP" sz="1400" b="0" dirty="0" smtClean="0"/>
                        <a:t>17</a:t>
                      </a:r>
                      <a:r>
                        <a:rPr lang="ja-JP" altLang="en-US" sz="1400" b="0" dirty="0" smtClean="0"/>
                        <a:t>年度</a:t>
                      </a:r>
                      <a:endParaRPr lang="ja-JP" altLang="en-US" sz="14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a:txBody>
                    <a:bodyPr/>
                    <a:lstStyle/>
                    <a:p>
                      <a:r>
                        <a:rPr lang="ja-JP" altLang="en-US" sz="1400" b="0" dirty="0" smtClean="0"/>
                        <a:t>管理費</a:t>
                      </a:r>
                      <a:endParaRPr lang="ja-JP" altLang="en-US" sz="1400" b="0" dirty="0"/>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431843">
                <a:tc gridSpan="2" vMerge="1">
                  <a:txBody>
                    <a:bodyPr/>
                    <a:lstStyle/>
                    <a:p>
                      <a:endParaRPr kumimoji="1" lang="ja-JP" altLang="en-US"/>
                    </a:p>
                  </a:txBody>
                  <a:tcPr/>
                </a:tc>
                <a:tc hMerge="1" vMerge="1">
                  <a:txBody>
                    <a:bodyPr/>
                    <a:lstStyle/>
                    <a:p>
                      <a:endParaRPr kumimoji="1" lang="ja-JP"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smtClean="0"/>
                        <a:t>10      11</a:t>
                      </a:r>
                      <a:r>
                        <a:rPr lang="ja-JP" altLang="en-US" b="0" baseline="0" dirty="0" smtClean="0"/>
                        <a:t>      </a:t>
                      </a:r>
                      <a:r>
                        <a:rPr lang="en-US" altLang="ja-JP" b="0" dirty="0" smtClean="0"/>
                        <a:t>12</a:t>
                      </a:r>
                      <a:endParaRPr lang="ja-JP" altLang="en-US" b="0" dirty="0" smtClean="0"/>
                    </a:p>
                  </a:txBody>
                  <a:tcPr anchor="ct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smtClean="0"/>
                        <a:t>1 </a:t>
                      </a:r>
                      <a:r>
                        <a:rPr lang="ja-JP" altLang="en-US" b="0" dirty="0" smtClean="0"/>
                        <a:t>　</a:t>
                      </a:r>
                      <a:r>
                        <a:rPr lang="en-US" altLang="ja-JP" b="0" dirty="0" smtClean="0"/>
                        <a:t>2</a:t>
                      </a:r>
                      <a:r>
                        <a:rPr lang="ja-JP" altLang="en-US" b="0" dirty="0" smtClean="0"/>
                        <a:t>　 </a:t>
                      </a:r>
                      <a:r>
                        <a:rPr lang="en-US" altLang="ja-JP" b="0" dirty="0" smtClean="0"/>
                        <a:t>3</a:t>
                      </a:r>
                      <a:r>
                        <a:rPr lang="ja-JP" altLang="en-US" b="0" dirty="0" smtClean="0"/>
                        <a:t>　</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b="0" dirty="0" smtClean="0"/>
                        <a:t>4     6  </a:t>
                      </a:r>
                      <a:r>
                        <a:rPr lang="ja-JP" altLang="en-US" b="0" baseline="0" dirty="0" smtClean="0"/>
                        <a:t> </a:t>
                      </a:r>
                      <a:r>
                        <a:rPr lang="en-US" altLang="ja-JP" b="0" dirty="0" smtClean="0"/>
                        <a:t>  9    12</a:t>
                      </a:r>
                      <a:r>
                        <a:rPr lang="ja-JP" altLang="en-US" b="0" dirty="0" smtClean="0"/>
                        <a:t>　</a:t>
                      </a:r>
                      <a:r>
                        <a:rPr lang="en-US" altLang="ja-JP" b="0" dirty="0" smtClean="0"/>
                        <a:t>   3</a:t>
                      </a:r>
                      <a:endParaRPr lang="ja-JP" altLang="en-US" b="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endParaRPr kumimoji="1" lang="ja-JP" altLang="en-US"/>
                    </a:p>
                  </a:txBody>
                  <a:tcPr/>
                </a:tc>
                <a:extLst>
                  <a:ext uri="{0D108BD9-81ED-4DB2-BD59-A6C34878D82A}">
                    <a16:rowId xmlns:a16="http://schemas.microsoft.com/office/drawing/2014/main" val="10001"/>
                  </a:ext>
                </a:extLst>
              </a:tr>
              <a:tr h="432048">
                <a:tc rowSpan="4">
                  <a:txBody>
                    <a:bodyPr/>
                    <a:lstStyle/>
                    <a:p>
                      <a:pPr algn="ctr"/>
                      <a:r>
                        <a:rPr kumimoji="1" lang="en-US" altLang="ja-JP" sz="1400" b="0" dirty="0" smtClean="0">
                          <a:latin typeface="+mn-ea"/>
                          <a:ea typeface="+mn-ea"/>
                        </a:rPr>
                        <a:t>P</a:t>
                      </a:r>
                      <a:endParaRPr kumimoji="1"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打合せ・帳票提出</a:t>
                      </a:r>
                    </a:p>
                  </a:txBody>
                  <a:tcPr anchor="ctr"/>
                </a:tc>
                <a:tc>
                  <a:txBody>
                    <a:bodyPr/>
                    <a:lstStyle/>
                    <a:p>
                      <a:endParaRPr kumimoji="1" lang="ja-JP" altLang="en-US" sz="1200" dirty="0" smtClean="0"/>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4">
                  <a:txBody>
                    <a:bodyPr/>
                    <a:lstStyle/>
                    <a:p>
                      <a:pPr algn="ctr"/>
                      <a:r>
                        <a:rPr kumimoji="1" lang="en-US" altLang="ja-JP" sz="1600" b="1" dirty="0" smtClean="0">
                          <a:latin typeface="+mj-ea"/>
                          <a:ea typeface="+mj-ea"/>
                        </a:rPr>
                        <a:t>2,400</a:t>
                      </a:r>
                      <a:endParaRPr kumimoji="1" lang="ja-JP" altLang="en-US" sz="1600" b="1" dirty="0" smtClean="0">
                        <a:latin typeface="+mj-ea"/>
                        <a:ea typeface="+mj-ea"/>
                      </a:endParaRPr>
                    </a:p>
                    <a:p>
                      <a:pPr algn="ctr"/>
                      <a:r>
                        <a:rPr kumimoji="1" lang="ja-JP" altLang="en-US" sz="1200" b="1" dirty="0" smtClean="0">
                          <a:latin typeface="+mj-ea"/>
                          <a:ea typeface="+mj-ea"/>
                        </a:rPr>
                        <a:t>千円</a:t>
                      </a:r>
                    </a:p>
                    <a:p>
                      <a:pPr algn="ctr"/>
                      <a:endParaRPr kumimoji="1" lang="ja-JP" altLang="en-US" sz="1200" b="1" dirty="0" smtClean="0">
                        <a:latin typeface="+mj-ea"/>
                        <a:ea typeface="+mj-ea"/>
                      </a:endParaRPr>
                    </a:p>
                    <a:p>
                      <a:pPr algn="ctr"/>
                      <a:r>
                        <a:rPr kumimoji="1" lang="ja-JP" altLang="en-US" sz="1200" b="1" dirty="0" smtClean="0">
                          <a:latin typeface="+mj-ea"/>
                          <a:ea typeface="+mj-ea"/>
                        </a:rPr>
                        <a:t>完了</a:t>
                      </a:r>
                      <a:endParaRPr kumimoji="1" lang="ja-JP" altLang="en-US" sz="1200" b="1" dirty="0">
                        <a:latin typeface="+mj-ea"/>
                        <a:ea typeface="+mj-ea"/>
                      </a:endParaRPr>
                    </a:p>
                  </a:txBody>
                  <a:tcPr anchor="ctr">
                    <a:lnL w="12700" cap="flat" cmpd="sng" algn="ctr">
                      <a:solidFill>
                        <a:schemeClr val="tx1"/>
                      </a:solidFill>
                      <a:prstDash val="solid"/>
                      <a:round/>
                      <a:headEnd type="none" w="med" len="med"/>
                      <a:tailEnd type="none" w="med" len="med"/>
                    </a:lnL>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85957">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kern="1200" dirty="0" smtClean="0"/>
                        <a:t>各設備の現地確認・</a:t>
                      </a:r>
                      <a:r>
                        <a:rPr kumimoji="1" lang="ja-JP" altLang="en-US" sz="1400" dirty="0" smtClean="0"/>
                        <a:t>データ入力</a:t>
                      </a:r>
                      <a:endParaRPr kumimoji="1" lang="ja-JP" altLang="en-US" sz="1400" b="0" dirty="0" smtClean="0">
                        <a:latin typeface="+mn-ea"/>
                        <a:ea typeface="+mn-ea"/>
                      </a:endParaRPr>
                    </a:p>
                  </a:txBody>
                  <a:tcPr anchor="ctr"/>
                </a:tc>
                <a:tc>
                  <a:txBody>
                    <a:bodyPr/>
                    <a:lstStyle/>
                    <a:p>
                      <a:endParaRPr kumimoji="1" lang="en-US" altLang="ja-JP" sz="1200" dirty="0" smtClean="0"/>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418066">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dirty="0" smtClean="0"/>
                        <a:t>保全プログラム作成と確認</a:t>
                      </a:r>
                      <a:endParaRPr lang="ja-JP" altLang="en-US" sz="1400" b="0" dirty="0" smtClean="0">
                        <a:latin typeface="+mn-ea"/>
                        <a:ea typeface="+mn-ea"/>
                      </a:endParaRPr>
                    </a:p>
                  </a:txBody>
                  <a:tcPr anchor="ctr"/>
                </a:tc>
                <a:tc>
                  <a:txBody>
                    <a:bodyPr/>
                    <a:lstStyle/>
                    <a:p>
                      <a:endParaRPr kumimoji="1" lang="ja-JP" altLang="en-US" sz="12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415285">
                <a:tc vMerge="1">
                  <a:txBody>
                    <a:bodyPr/>
                    <a:lstStyle/>
                    <a:p>
                      <a:endParaRPr lang="ja-JP" altLang="en-US" sz="1400" b="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納入・取扱説明</a:t>
                      </a:r>
                      <a:endParaRPr kumimoji="1" lang="ja-JP" altLang="en-US" sz="1400" b="0" dirty="0" smtClean="0"/>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41528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ja-JP" sz="1400" b="0" dirty="0" smtClean="0">
                          <a:latin typeface="+mn-ea"/>
                          <a:ea typeface="+mn-ea"/>
                        </a:rPr>
                        <a:t>P</a:t>
                      </a:r>
                      <a:endParaRPr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sz="1400" b="1" dirty="0" smtClean="0">
                          <a:solidFill>
                            <a:schemeClr val="accent1">
                              <a:lumMod val="75000"/>
                            </a:schemeClr>
                          </a:solidFill>
                        </a:rPr>
                        <a:t>保全実績・周期</a:t>
                      </a:r>
                      <a:endParaRPr lang="ja-JP" altLang="en-US" sz="1400" b="0" dirty="0" smtClean="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BlToTr w="6350" cap="flat" cmpd="sng" algn="ctr">
                      <a:noFill/>
                      <a:prstDash val="solid"/>
                      <a:round/>
                      <a:headEnd type="none" w="med" len="med"/>
                      <a:tailEnd type="none" w="med" len="med"/>
                    </a:lnBlToTr>
                  </a:tcPr>
                </a:tc>
                <a:extLst>
                  <a:ext uri="{0D108BD9-81ED-4DB2-BD59-A6C34878D82A}">
                    <a16:rowId xmlns:a16="http://schemas.microsoft.com/office/drawing/2014/main" val="10006"/>
                  </a:ext>
                </a:extLst>
              </a:tr>
              <a:tr h="485957">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dirty="0" smtClean="0">
                          <a:latin typeface="+mn-ea"/>
                          <a:ea typeface="+mn-ea"/>
                        </a:rPr>
                        <a:t>D</a:t>
                      </a: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smtClean="0"/>
                        <a:t>17</a:t>
                      </a:r>
                      <a:r>
                        <a:rPr kumimoji="1" lang="ja-JP" altLang="en-US" sz="1400" dirty="0" smtClean="0"/>
                        <a:t>年度計画立案</a:t>
                      </a:r>
                      <a:r>
                        <a:rPr lang="ja-JP" altLang="en-US" sz="1400" dirty="0" smtClean="0"/>
                        <a:t>・仕様反映</a:t>
                      </a:r>
                      <a:endParaRPr lang="ja-JP" altLang="en-US" sz="1400" b="0" dirty="0" smtClean="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tcPr>
                </a:tc>
                <a:tc rowSpan="2">
                  <a:txBody>
                    <a:bodyPr/>
                    <a:lstStyle/>
                    <a:p>
                      <a:pPr algn="ctr"/>
                      <a:r>
                        <a:rPr kumimoji="1" lang="en-US" altLang="ja-JP" sz="1600" b="1" dirty="0" smtClean="0">
                          <a:latin typeface="+mj-ea"/>
                          <a:ea typeface="+mj-ea"/>
                        </a:rPr>
                        <a:t>800</a:t>
                      </a:r>
                      <a:endParaRPr kumimoji="1" lang="ja-JP" altLang="en-US" sz="1600" b="1" dirty="0" smtClean="0">
                        <a:latin typeface="+mj-ea"/>
                        <a:ea typeface="+mj-ea"/>
                      </a:endParaRPr>
                    </a:p>
                    <a:p>
                      <a:pPr algn="ctr"/>
                      <a:r>
                        <a:rPr kumimoji="1" lang="ja-JP" altLang="en-US" sz="1200" b="1" dirty="0" smtClean="0">
                          <a:latin typeface="+mj-ea"/>
                          <a:ea typeface="+mj-ea"/>
                        </a:rPr>
                        <a:t>千円</a:t>
                      </a:r>
                    </a:p>
                    <a:p>
                      <a:pPr algn="ctr"/>
                      <a:r>
                        <a:rPr kumimoji="1" lang="ja-JP" altLang="en-US" sz="1200" b="1" dirty="0" smtClean="0">
                          <a:latin typeface="+mj-ea"/>
                          <a:ea typeface="+mj-ea"/>
                        </a:rPr>
                        <a:t>（１２０</a:t>
                      </a:r>
                      <a:r>
                        <a:rPr kumimoji="1" lang="en-US" altLang="ja-JP" sz="1200" b="1" dirty="0" smtClean="0">
                          <a:latin typeface="+mj-ea"/>
                          <a:ea typeface="+mj-ea"/>
                        </a:rPr>
                        <a:t>H</a:t>
                      </a:r>
                      <a:r>
                        <a:rPr kumimoji="1" lang="ja-JP" altLang="en-US" sz="1200" b="1" dirty="0" smtClean="0">
                          <a:latin typeface="+mj-ea"/>
                          <a:ea typeface="+mj-ea"/>
                        </a:rPr>
                        <a:t>）</a:t>
                      </a:r>
                      <a:endParaRPr kumimoji="1" lang="ja-JP" altLang="en-US" sz="1200" b="1" dirty="0">
                        <a:latin typeface="+mj-ea"/>
                        <a:ea typeface="+mj-ea"/>
                      </a:endParaRPr>
                    </a:p>
                  </a:txBody>
                  <a:tcPr anchor="ctr">
                    <a:lnL w="12700" cap="flat" cmpd="sng" algn="ctr">
                      <a:solidFill>
                        <a:schemeClr val="tx1"/>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1528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0" dirty="0" smtClean="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仕様作成・現説・発注</a:t>
                      </a: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600" b="1" dirty="0">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600" b="1" dirty="0">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r h="485957">
                <a:tc vMerge="1">
                  <a:txBody>
                    <a:bodyPr/>
                    <a:lstStyle/>
                    <a:p>
                      <a:pPr algn="l"/>
                      <a:endParaRPr kumimoji="1" lang="ja-JP" altLang="en-US" sz="1400" b="0"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smtClean="0"/>
                        <a:t>工事管理・立会い</a:t>
                      </a:r>
                      <a:endParaRPr kumimoji="1" lang="ja-JP" altLang="en-US" sz="1400" b="0" dirty="0" smtClean="0">
                        <a:latin typeface="+mn-ea"/>
                        <a:ea typeface="+mn-ea"/>
                      </a:endParaRPr>
                    </a:p>
                  </a:txBody>
                  <a:tcPr anchor="ct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TlToBr w="9525" cap="flat" cmpd="sng" algn="ctr">
                      <a:solidFill>
                        <a:schemeClr val="tx1"/>
                      </a:solidFill>
                      <a:prstDash val="solid"/>
                      <a:round/>
                      <a:headEnd type="none" w="med" len="med"/>
                      <a:tailEnd type="none" w="med" len="med"/>
                    </a:lnTlToBr>
                    <a:lnBlToTr w="9525" cap="flat" cmpd="sng" algn="ctr">
                      <a:solidFill>
                        <a:schemeClr val="tx1"/>
                      </a:solidFill>
                      <a:prstDash val="solid"/>
                      <a:round/>
                      <a:headEnd type="none" w="med" len="med"/>
                      <a:tailEnd type="none" w="med" len="med"/>
                    </a:lnBlToTr>
                  </a:tcPr>
                </a:tc>
                <a:extLst>
                  <a:ext uri="{0D108BD9-81ED-4DB2-BD59-A6C34878D82A}">
                    <a16:rowId xmlns:a16="http://schemas.microsoft.com/office/drawing/2014/main" val="10009"/>
                  </a:ext>
                </a:extLst>
              </a:tr>
              <a:tr h="485957">
                <a:tc>
                  <a:txBody>
                    <a:bodyPr/>
                    <a:lstStyle/>
                    <a:p>
                      <a:pPr algn="ctr"/>
                      <a:r>
                        <a:rPr kumimoji="1" lang="en-US" altLang="ja-JP" sz="1400" b="0" dirty="0" smtClean="0">
                          <a:latin typeface="+mn-ea"/>
                          <a:ea typeface="+mn-ea"/>
                        </a:rPr>
                        <a:t>C</a:t>
                      </a:r>
                      <a:endParaRPr kumimoji="1" lang="ja-JP" altLang="en-US" sz="1400" b="0" dirty="0" smtClean="0">
                        <a:latin typeface="+mn-ea"/>
                        <a:ea typeface="+mn-ea"/>
                      </a:endParaRPr>
                    </a:p>
                  </a:txBody>
                  <a:tcPr anchor="ctr">
                    <a:lnB w="12700" cap="flat" cmpd="sng" algn="ctr">
                      <a:solidFill>
                        <a:schemeClr val="tx1"/>
                      </a:solidFill>
                      <a:prstDash val="solid"/>
                      <a:round/>
                      <a:headEnd type="none" w="med" len="med"/>
                      <a:tailEnd type="none" w="med" len="med"/>
                    </a:lnB>
                  </a:tcPr>
                </a:tc>
                <a:tc>
                  <a:txBody>
                    <a:bodyPr/>
                    <a:lstStyle/>
                    <a:p>
                      <a:pPr algn="l"/>
                      <a:r>
                        <a:rPr kumimoji="1" lang="ja-JP" altLang="en-US" sz="1400" dirty="0" smtClean="0"/>
                        <a:t>保全実績の確認　</a:t>
                      </a:r>
                      <a:endParaRPr kumimoji="1" lang="ja-JP" altLang="en-US" sz="1400" b="0" dirty="0" smtClean="0">
                        <a:latin typeface="+mn-ea"/>
                        <a:ea typeface="+mn-ea"/>
                      </a:endParaRPr>
                    </a:p>
                  </a:txBody>
                  <a:tcPr anchor="ctr">
                    <a:lnB w="12700" cap="flat" cmpd="sng" algn="ctr">
                      <a:solidFill>
                        <a:schemeClr val="tx1"/>
                      </a:solidFill>
                      <a:prstDash val="solid"/>
                      <a:round/>
                      <a:headEnd type="none" w="med" len="med"/>
                      <a:tailEnd type="none" w="med" len="med"/>
                    </a:lnB>
                  </a:tcP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rowSpan="2">
                  <a:txBody>
                    <a:bodyPr/>
                    <a:lstStyle/>
                    <a:p>
                      <a:pPr algn="ctr"/>
                      <a:r>
                        <a:rPr kumimoji="1" lang="en-US" altLang="ja-JP" sz="1600" b="1" kern="1200" dirty="0" smtClean="0">
                          <a:solidFill>
                            <a:schemeClr val="dk1"/>
                          </a:solidFill>
                          <a:latin typeface="+mj-ea"/>
                          <a:ea typeface="+mn-ea"/>
                          <a:cs typeface="+mn-cs"/>
                        </a:rPr>
                        <a:t>500</a:t>
                      </a:r>
                      <a:endParaRPr kumimoji="1" lang="ja-JP" altLang="en-US" sz="1600" b="1" kern="1200" dirty="0" smtClean="0">
                        <a:solidFill>
                          <a:schemeClr val="dk1"/>
                        </a:solidFill>
                        <a:latin typeface="+mj-ea"/>
                        <a:ea typeface="+mn-ea"/>
                        <a:cs typeface="+mn-cs"/>
                      </a:endParaRPr>
                    </a:p>
                    <a:p>
                      <a:pPr algn="ctr"/>
                      <a:r>
                        <a:rPr kumimoji="1" lang="ja-JP" altLang="en-US" sz="1200" b="1" kern="1200" dirty="0" smtClean="0">
                          <a:solidFill>
                            <a:schemeClr val="dk1"/>
                          </a:solidFill>
                          <a:latin typeface="+mj-ea"/>
                          <a:ea typeface="+mn-ea"/>
                          <a:cs typeface="+mn-cs"/>
                        </a:rPr>
                        <a:t>千円</a:t>
                      </a:r>
                    </a:p>
                    <a:p>
                      <a:pPr algn="ctr"/>
                      <a:r>
                        <a:rPr kumimoji="1" lang="ja-JP" altLang="en-US" sz="1200" b="1" kern="1200" dirty="0" smtClean="0">
                          <a:solidFill>
                            <a:schemeClr val="dk1"/>
                          </a:solidFill>
                          <a:latin typeface="+mj-ea"/>
                          <a:ea typeface="+mn-ea"/>
                          <a:cs typeface="+mn-cs"/>
                        </a:rPr>
                        <a:t>（</a:t>
                      </a:r>
                      <a:r>
                        <a:rPr kumimoji="1" lang="en-US" altLang="ja-JP" sz="1200" b="1" kern="1200" dirty="0" smtClean="0">
                          <a:solidFill>
                            <a:schemeClr val="dk1"/>
                          </a:solidFill>
                          <a:latin typeface="+mj-ea"/>
                          <a:ea typeface="+mn-ea"/>
                          <a:cs typeface="+mn-cs"/>
                        </a:rPr>
                        <a:t>8</a:t>
                      </a:r>
                      <a:r>
                        <a:rPr kumimoji="1" lang="ja-JP" altLang="en-US" sz="1200" b="1" kern="1200" dirty="0" smtClean="0">
                          <a:solidFill>
                            <a:schemeClr val="dk1"/>
                          </a:solidFill>
                          <a:latin typeface="+mj-ea"/>
                          <a:ea typeface="+mn-ea"/>
                          <a:cs typeface="+mn-cs"/>
                        </a:rPr>
                        <a:t>０</a:t>
                      </a:r>
                      <a:r>
                        <a:rPr kumimoji="1" lang="en-US" altLang="ja-JP" sz="1200" b="1" kern="1200" dirty="0" smtClean="0">
                          <a:solidFill>
                            <a:schemeClr val="dk1"/>
                          </a:solidFill>
                          <a:latin typeface="+mj-ea"/>
                          <a:ea typeface="+mn-ea"/>
                          <a:cs typeface="+mn-cs"/>
                        </a:rPr>
                        <a:t>H</a:t>
                      </a:r>
                      <a:r>
                        <a:rPr kumimoji="1" lang="ja-JP" altLang="en-US" sz="1200" b="1" kern="1200" dirty="0" smtClean="0">
                          <a:solidFill>
                            <a:schemeClr val="dk1"/>
                          </a:solidFill>
                          <a:latin typeface="+mj-ea"/>
                          <a:ea typeface="+mn-ea"/>
                          <a:cs typeface="+mn-cs"/>
                        </a:rPr>
                        <a:t>）</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0"/>
                  </a:ext>
                </a:extLst>
              </a:tr>
              <a:tr h="485957">
                <a:tc>
                  <a:txBody>
                    <a:bodyPr/>
                    <a:lstStyle/>
                    <a:p>
                      <a:pPr algn="ctr"/>
                      <a:r>
                        <a:rPr kumimoji="1" lang="en-US" altLang="ja-JP" sz="1400" b="0" dirty="0" smtClean="0">
                          <a:latin typeface="+mn-ea"/>
                          <a:ea typeface="+mn-ea"/>
                        </a:rPr>
                        <a:t>A</a:t>
                      </a:r>
                      <a:endParaRPr kumimoji="1" lang="ja-JP" altLang="en-US" sz="1400" b="0" dirty="0" smtClean="0">
                        <a:latin typeface="+mn-ea"/>
                        <a:ea typeface="+mn-ea"/>
                      </a:endParaRPr>
                    </a:p>
                  </a:txBody>
                  <a:tcPr anchor="ctr">
                    <a:lnT w="12700" cap="flat" cmpd="sng" algn="ctr">
                      <a:solidFill>
                        <a:schemeClr val="tx1"/>
                      </a:solidFill>
                      <a:prstDash val="solid"/>
                      <a:round/>
                      <a:headEnd type="none" w="med" len="med"/>
                      <a:tailEnd type="none" w="med" len="med"/>
                    </a:lnT>
                  </a:tcPr>
                </a:tc>
                <a:tc>
                  <a:txBody>
                    <a:bodyPr/>
                    <a:lstStyle/>
                    <a:p>
                      <a:pPr algn="l"/>
                      <a:r>
                        <a:rPr kumimoji="1" lang="ja-JP" altLang="en-US" sz="1400" dirty="0" smtClean="0"/>
                        <a:t>保全仕様・劣化・更新へ反映</a:t>
                      </a:r>
                      <a:endParaRPr kumimoji="1" lang="ja-JP" altLang="en-US" sz="1400" b="0" dirty="0" smtClean="0">
                        <a:latin typeface="+mj-ea"/>
                        <a:ea typeface="+mj-ea"/>
                      </a:endParaRPr>
                    </a:p>
                  </a:txBody>
                  <a:tcPr anchor="ctr">
                    <a:lnT w="12700" cap="flat" cmpd="sng" algn="ctr">
                      <a:solidFill>
                        <a:schemeClr val="tx1"/>
                      </a:solidFill>
                      <a:prstDash val="solid"/>
                      <a:round/>
                      <a:headEnd type="none" w="med" len="med"/>
                      <a:tailEnd type="none" w="med" len="med"/>
                    </a:lnT>
                  </a:tcPr>
                </a:tc>
                <a:tc>
                  <a:txBody>
                    <a:bodyPr/>
                    <a:lstStyle/>
                    <a:p>
                      <a:endParaRPr kumimoji="1" lang="ja-JP" altLang="en-US" sz="1600" b="1" dirty="0">
                        <a:latin typeface="+mj-ea"/>
                        <a:ea typeface="+mj-ea"/>
                      </a:endParaRPr>
                    </a:p>
                  </a:txBody>
                  <a:tcPr anchor="ctr"/>
                </a:tc>
                <a:tc>
                  <a:txBody>
                    <a:bodyPr/>
                    <a:lstStyle/>
                    <a:p>
                      <a:endParaRPr kumimoji="1" lang="ja-JP" altLang="en-US" sz="1200" b="1" dirty="0">
                        <a:solidFill>
                          <a:srgbClr val="FF0000"/>
                        </a:solidFill>
                        <a:latin typeface="+mj-ea"/>
                        <a:ea typeface="+mj-ea"/>
                      </a:endParaRPr>
                    </a:p>
                  </a:txBody>
                  <a:tcPr anchor="ctr">
                    <a:lnR w="12700" cap="flat" cmpd="sng" algn="ctr">
                      <a:solidFill>
                        <a:schemeClr val="tx1"/>
                      </a:solidFill>
                      <a:prstDash val="solid"/>
                      <a:round/>
                      <a:headEnd type="none" w="med" len="med"/>
                      <a:tailEnd type="none" w="med" len="med"/>
                    </a:lnR>
                  </a:tcPr>
                </a:tc>
                <a:tc>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vMerge="1">
                  <a:txBody>
                    <a:bodyPr/>
                    <a:lstStyle/>
                    <a:p>
                      <a:endParaRPr kumimoji="1" lang="ja-JP" altLang="en-US" sz="1200" b="1" dirty="0">
                        <a:solidFill>
                          <a:srgbClr val="FF0000"/>
                        </a:solidFill>
                        <a:latin typeface="+mj-ea"/>
                        <a:ea typeface="+mj-ea"/>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bl>
          </a:graphicData>
        </a:graphic>
      </p:graphicFrame>
      <p:sp>
        <p:nvSpPr>
          <p:cNvPr id="23" name="テキスト ボックス 22"/>
          <p:cNvSpPr txBox="1"/>
          <p:nvPr/>
        </p:nvSpPr>
        <p:spPr>
          <a:xfrm>
            <a:off x="161662" y="351803"/>
            <a:ext cx="5112569" cy="400110"/>
          </a:xfrm>
          <a:prstGeom prst="rect">
            <a:avLst/>
          </a:prstGeom>
          <a:noFill/>
        </p:spPr>
        <p:txBody>
          <a:bodyPr wrap="square" rtlCol="0">
            <a:spAutoFit/>
          </a:bodyPr>
          <a:lstStyle/>
          <a:p>
            <a:r>
              <a:rPr lang="ja-JP" altLang="en-US" sz="2000" dirty="0">
                <a:solidFill>
                  <a:prstClr val="white">
                    <a:lumMod val="95000"/>
                  </a:prstClr>
                </a:solidFill>
                <a:latin typeface="Calibri"/>
                <a:ea typeface="ＭＳ Ｐゴシック" panose="020B0600070205080204" pitchFamily="50" charset="-128"/>
              </a:rPr>
              <a:t>保全計画策定　実績と今後の進め方</a:t>
            </a:r>
          </a:p>
        </p:txBody>
      </p:sp>
      <p:cxnSp>
        <p:nvCxnSpPr>
          <p:cNvPr id="33" name="直線コネクタ 32"/>
          <p:cNvCxnSpPr/>
          <p:nvPr/>
        </p:nvCxnSpPr>
        <p:spPr>
          <a:xfrm>
            <a:off x="3707905" y="2264226"/>
            <a:ext cx="192093" cy="0"/>
          </a:xfrm>
          <a:prstGeom prst="line">
            <a:avLst/>
          </a:prstGeom>
          <a:ln w="28575">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8424735" y="-4852"/>
            <a:ext cx="720080" cy="307777"/>
          </a:xfrm>
          <a:prstGeom prst="rect">
            <a:avLst/>
          </a:prstGeom>
          <a:noFill/>
        </p:spPr>
        <p:txBody>
          <a:bodyPr wrap="square" rtlCol="0">
            <a:spAutoFit/>
          </a:bodyPr>
          <a:lstStyle/>
          <a:p>
            <a:pPr algn="r"/>
            <a:r>
              <a:rPr lang="en-US" altLang="ja-JP" sz="1400" b="1" dirty="0">
                <a:solidFill>
                  <a:prstClr val="white">
                    <a:lumMod val="65000"/>
                  </a:prstClr>
                </a:solidFill>
                <a:latin typeface="ＭＳ Ｐゴシック" panose="020B0600070205080204" pitchFamily="50" charset="-128"/>
                <a:ea typeface="ＭＳ Ｐゴシック" panose="020B0600070205080204" pitchFamily="50" charset="-128"/>
              </a:rPr>
              <a:t>4/4</a:t>
            </a:r>
            <a:endParaRPr lang="ja-JP" altLang="en-US" sz="1400" b="1" dirty="0">
              <a:solidFill>
                <a:prstClr val="white">
                  <a:lumMod val="65000"/>
                </a:prstClr>
              </a:solidFill>
              <a:latin typeface="ＭＳ Ｐゴシック" panose="020B0600070205080204" pitchFamily="50" charset="-128"/>
              <a:ea typeface="ＭＳ Ｐゴシック" panose="020B0600070205080204" pitchFamily="50" charset="-128"/>
            </a:endParaRPr>
          </a:p>
        </p:txBody>
      </p:sp>
      <p:sp>
        <p:nvSpPr>
          <p:cNvPr id="3" name="円/楕円 2"/>
          <p:cNvSpPr>
            <a:spLocks noChangeAspect="1"/>
          </p:cNvSpPr>
          <p:nvPr/>
        </p:nvSpPr>
        <p:spPr>
          <a:xfrm>
            <a:off x="3491880" y="1713314"/>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cxnSp>
        <p:nvCxnSpPr>
          <p:cNvPr id="51" name="直線コネクタ 50"/>
          <p:cNvCxnSpPr/>
          <p:nvPr/>
        </p:nvCxnSpPr>
        <p:spPr>
          <a:xfrm>
            <a:off x="5148064" y="3513514"/>
            <a:ext cx="288032"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sp>
        <p:nvSpPr>
          <p:cNvPr id="52" name="円/楕円 51"/>
          <p:cNvSpPr>
            <a:spLocks noChangeAspect="1"/>
          </p:cNvSpPr>
          <p:nvPr/>
        </p:nvSpPr>
        <p:spPr>
          <a:xfrm>
            <a:off x="3960721" y="2649418"/>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53" name="円/楕円 52"/>
          <p:cNvSpPr>
            <a:spLocks noChangeAspect="1"/>
          </p:cNvSpPr>
          <p:nvPr/>
        </p:nvSpPr>
        <p:spPr>
          <a:xfrm>
            <a:off x="3979384" y="3081466"/>
            <a:ext cx="88560" cy="885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54" name="円/楕円 53"/>
          <p:cNvSpPr>
            <a:spLocks noChangeAspect="1"/>
          </p:cNvSpPr>
          <p:nvPr/>
        </p:nvSpPr>
        <p:spPr>
          <a:xfrm>
            <a:off x="5436096" y="3945562"/>
            <a:ext cx="88560" cy="8856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cxnSp>
        <p:nvCxnSpPr>
          <p:cNvPr id="56" name="直線コネクタ 55"/>
          <p:cNvCxnSpPr/>
          <p:nvPr/>
        </p:nvCxnSpPr>
        <p:spPr>
          <a:xfrm>
            <a:off x="6402787" y="4800327"/>
            <a:ext cx="1396681"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6612156" y="5313714"/>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a:off x="6972196" y="5317771"/>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7404244" y="5312498"/>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7596337" y="5822030"/>
            <a:ext cx="192093" cy="0"/>
          </a:xfrm>
          <a:prstGeom prst="line">
            <a:avLst/>
          </a:prstGeom>
          <a:ln w="28575">
            <a:solidFill>
              <a:schemeClr val="tx2">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1" name="正方形/長方形 60"/>
          <p:cNvSpPr/>
          <p:nvPr/>
        </p:nvSpPr>
        <p:spPr>
          <a:xfrm>
            <a:off x="727584" y="5063006"/>
            <a:ext cx="8164897" cy="967138"/>
          </a:xfrm>
          <a:prstGeom prst="rect">
            <a:avLst/>
          </a:prstGeom>
          <a:noFill/>
          <a:ln w="2222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cxnSp>
        <p:nvCxnSpPr>
          <p:cNvPr id="20" name="直線コネクタ 19"/>
          <p:cNvCxnSpPr/>
          <p:nvPr/>
        </p:nvCxnSpPr>
        <p:spPr>
          <a:xfrm>
            <a:off x="5970738" y="4368279"/>
            <a:ext cx="432048"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788024" y="3109375"/>
            <a:ext cx="144016" cy="0"/>
          </a:xfrm>
          <a:prstGeom prst="line">
            <a:avLst/>
          </a:prstGeom>
          <a:ln w="28575">
            <a:headEnd type="oval"/>
            <a:tailEnd type="oval"/>
          </a:ln>
        </p:spPr>
        <p:style>
          <a:lnRef idx="1">
            <a:schemeClr val="accent1"/>
          </a:lnRef>
          <a:fillRef idx="0">
            <a:schemeClr val="accent1"/>
          </a:fillRef>
          <a:effectRef idx="0">
            <a:schemeClr val="accent1"/>
          </a:effectRef>
          <a:fontRef idx="minor">
            <a:schemeClr val="tx1"/>
          </a:fontRef>
        </p:style>
      </p:cxnSp>
      <p:sp>
        <p:nvSpPr>
          <p:cNvPr id="6" name="右中かっこ 5"/>
          <p:cNvSpPr/>
          <p:nvPr/>
        </p:nvSpPr>
        <p:spPr>
          <a:xfrm flipH="1">
            <a:off x="7896387" y="3808237"/>
            <a:ext cx="204005" cy="2052228"/>
          </a:xfrm>
          <a:prstGeom prst="rightBrace">
            <a:avLst>
              <a:gd name="adj1" fmla="val 29946"/>
              <a:gd name="adj2" fmla="val 14991"/>
            </a:avLst>
          </a:prstGeom>
          <a:ln w="2222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latin typeface="Calibri"/>
              <a:ea typeface="ＭＳ Ｐゴシック" panose="020B0600070205080204" pitchFamily="50" charset="-128"/>
            </a:endParaRPr>
          </a:p>
        </p:txBody>
      </p:sp>
      <p:sp>
        <p:nvSpPr>
          <p:cNvPr id="27" name="正方形/長方形 26"/>
          <p:cNvSpPr/>
          <p:nvPr/>
        </p:nvSpPr>
        <p:spPr>
          <a:xfrm>
            <a:off x="395536" y="6168479"/>
            <a:ext cx="8352928" cy="504056"/>
          </a:xfrm>
          <a:prstGeom prst="rect">
            <a:avLst/>
          </a:prstGeom>
          <a:solidFill>
            <a:schemeClr val="accent1"/>
          </a:solidFill>
          <a:ln>
            <a:solidFill>
              <a:schemeClr val="tx2">
                <a:lumMod val="75000"/>
              </a:schemeClr>
            </a:solidFill>
          </a:ln>
          <a:effectLst>
            <a:outerShdw dist="38100" dir="2700000" algn="tl" rotWithShape="0">
              <a:prstClr val="black">
                <a:alpha val="9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prstClr val="white"/>
                </a:solidFill>
                <a:latin typeface="Calibri"/>
                <a:ea typeface="ＭＳ Ｐゴシック" panose="020B0600070205080204" pitchFamily="50" charset="-128"/>
              </a:rPr>
              <a:t>保全実績の確認から仕様を反映し、次年度計画を立案までの保全管理が重要</a:t>
            </a:r>
          </a:p>
        </p:txBody>
      </p:sp>
      <p:sp>
        <p:nvSpPr>
          <p:cNvPr id="2" name="角丸四角形 1"/>
          <p:cNvSpPr/>
          <p:nvPr/>
        </p:nvSpPr>
        <p:spPr>
          <a:xfrm>
            <a:off x="6496703" y="3808237"/>
            <a:ext cx="1348216" cy="641381"/>
          </a:xfrm>
          <a:prstGeom prst="roundRect">
            <a:avLst/>
          </a:prstGeom>
          <a:solidFill>
            <a:schemeClr val="bg1"/>
          </a:solid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Ｄ：大信と共に</a:t>
            </a:r>
          </a:p>
          <a:p>
            <a:r>
              <a:rPr lang="ja-JP" altLang="en-US" sz="1100" b="1" dirty="0">
                <a:solidFill>
                  <a:prstClr val="black"/>
                </a:solidFill>
                <a:latin typeface="Calibri"/>
                <a:ea typeface="ＭＳ Ｐゴシック" panose="020B0600070205080204" pitchFamily="50" charset="-128"/>
              </a:rPr>
              <a:t>　　保全管理</a:t>
            </a:r>
            <a:endParaRPr lang="ja-JP" altLang="en-US" dirty="0">
              <a:solidFill>
                <a:prstClr val="black"/>
              </a:solidFill>
              <a:latin typeface="Calibri"/>
              <a:ea typeface="ＭＳ Ｐゴシック" panose="020B0600070205080204" pitchFamily="50" charset="-128"/>
            </a:endParaRPr>
          </a:p>
        </p:txBody>
      </p:sp>
      <p:cxnSp>
        <p:nvCxnSpPr>
          <p:cNvPr id="10" name="直線コネクタ 9"/>
          <p:cNvCxnSpPr/>
          <p:nvPr/>
        </p:nvCxnSpPr>
        <p:spPr>
          <a:xfrm>
            <a:off x="8100391" y="3288160"/>
            <a:ext cx="801190" cy="3719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424390" y="3383070"/>
            <a:ext cx="864096" cy="276999"/>
          </a:xfrm>
          <a:prstGeom prst="rect">
            <a:avLst/>
          </a:prstGeom>
          <a:noFill/>
        </p:spPr>
        <p:txBody>
          <a:bodyPr wrap="square" rtlCol="0">
            <a:spAutoFit/>
          </a:bodyPr>
          <a:lstStyle/>
          <a:p>
            <a:r>
              <a:rPr lang="en-US" altLang="ja-JP" sz="1200" dirty="0">
                <a:solidFill>
                  <a:prstClr val="black"/>
                </a:solidFill>
                <a:latin typeface="ＭＳ Ｐゴシック" panose="020B0600070205080204" pitchFamily="50" charset="-128"/>
                <a:ea typeface="ＭＳ Ｐゴシック" panose="020B0600070205080204" pitchFamily="50" charset="-128"/>
              </a:rPr>
              <a:t>1/25</a:t>
            </a:r>
          </a:p>
        </p:txBody>
      </p:sp>
      <p:sp>
        <p:nvSpPr>
          <p:cNvPr id="31" name="角丸四角形 30"/>
          <p:cNvSpPr/>
          <p:nvPr/>
        </p:nvSpPr>
        <p:spPr>
          <a:xfrm>
            <a:off x="6496703" y="2917998"/>
            <a:ext cx="1355259" cy="504056"/>
          </a:xfrm>
          <a:prstGeom prst="roundRect">
            <a:avLst/>
          </a:prstGeom>
          <a:solidFill>
            <a:schemeClr val="bg1"/>
          </a:solidFill>
          <a:ln w="158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Ｐ：システムはＯＫ</a:t>
            </a:r>
          </a:p>
        </p:txBody>
      </p:sp>
      <p:sp>
        <p:nvSpPr>
          <p:cNvPr id="32" name="角丸四角形 31"/>
          <p:cNvSpPr/>
          <p:nvPr/>
        </p:nvSpPr>
        <p:spPr>
          <a:xfrm>
            <a:off x="5128759" y="5380254"/>
            <a:ext cx="1348216" cy="562676"/>
          </a:xfrm>
          <a:prstGeom prst="roundRect">
            <a:avLst/>
          </a:prstGeom>
          <a:solidFill>
            <a:schemeClr val="bg1"/>
          </a:solid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r>
              <a:rPr lang="ja-JP" altLang="en-US" sz="1100" b="1" dirty="0">
                <a:solidFill>
                  <a:prstClr val="black"/>
                </a:solidFill>
                <a:latin typeface="Calibri"/>
                <a:ea typeface="ＭＳ Ｐゴシック" panose="020B0600070205080204" pitchFamily="50" charset="-128"/>
              </a:rPr>
              <a:t>Ｃ，Ａ：サポートを　　</a:t>
            </a:r>
          </a:p>
          <a:p>
            <a:r>
              <a:rPr lang="ja-JP" altLang="en-US" sz="1100" b="1" dirty="0">
                <a:solidFill>
                  <a:prstClr val="black"/>
                </a:solidFill>
                <a:latin typeface="Calibri"/>
                <a:ea typeface="ＭＳ Ｐゴシック" panose="020B0600070205080204" pitchFamily="50" charset="-128"/>
              </a:rPr>
              <a:t>　　　　継続</a:t>
            </a:r>
          </a:p>
        </p:txBody>
      </p:sp>
      <p:sp>
        <p:nvSpPr>
          <p:cNvPr id="34" name="正方形/長方形 33"/>
          <p:cNvSpPr/>
          <p:nvPr/>
        </p:nvSpPr>
        <p:spPr>
          <a:xfrm>
            <a:off x="727583" y="5063006"/>
            <a:ext cx="8164897" cy="967138"/>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
        <p:nvSpPr>
          <p:cNvPr id="35" name="正方形/長方形 34"/>
          <p:cNvSpPr/>
          <p:nvPr/>
        </p:nvSpPr>
        <p:spPr>
          <a:xfrm>
            <a:off x="727582" y="3676996"/>
            <a:ext cx="8164897" cy="893418"/>
          </a:xfrm>
          <a:prstGeom prst="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prstClr val="white"/>
              </a:solidFill>
              <a:latin typeface="Calibri"/>
              <a:ea typeface="ＭＳ Ｐゴシック" panose="020B0600070205080204" pitchFamily="50" charset="-128"/>
            </a:endParaRPr>
          </a:p>
        </p:txBody>
      </p:sp>
    </p:spTree>
    <p:extLst>
      <p:ext uri="{BB962C8B-B14F-4D97-AF65-F5344CB8AC3E}">
        <p14:creationId xmlns:p14="http://schemas.microsoft.com/office/powerpoint/2010/main" val="6298403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294967295"/>
          </p:nvPr>
        </p:nvSpPr>
        <p:spPr>
          <a:xfrm>
            <a:off x="8154988" y="6389688"/>
            <a:ext cx="989012" cy="360362"/>
          </a:xfrm>
        </p:spPr>
        <p:txBody>
          <a:bodyPr/>
          <a:lstStyle/>
          <a:p>
            <a:fld id="{80F554CA-2BEA-3E4B-997B-FC51848F792A}" type="slidenum">
              <a:rPr lang="ja-JP" altLang="en-US" smtClean="0"/>
              <a:pPr/>
              <a:t>27</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24002132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4009103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503"/>
          <p:cNvSpPr txBox="1">
            <a:spLocks noChangeArrowheads="1"/>
          </p:cNvSpPr>
          <p:nvPr/>
        </p:nvSpPr>
        <p:spPr bwMode="auto">
          <a:xfrm>
            <a:off x="6149376" y="2772292"/>
            <a:ext cx="14266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2" name="タイトル 1"/>
          <p:cNvSpPr>
            <a:spLocks noGrp="1"/>
          </p:cNvSpPr>
          <p:nvPr>
            <p:ph type="title"/>
          </p:nvPr>
        </p:nvSpPr>
        <p:spPr>
          <a:xfrm>
            <a:off x="0" y="150057"/>
            <a:ext cx="9144000" cy="353943"/>
          </a:xfrm>
        </p:spPr>
        <p:txBody>
          <a:bodyPr/>
          <a:lstStyle/>
          <a:p>
            <a:pPr algn="l"/>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２、ソリューション事例</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正方形/長方形 4"/>
          <p:cNvSpPr/>
          <p:nvPr/>
        </p:nvSpPr>
        <p:spPr>
          <a:xfrm>
            <a:off x="3115172" y="1781881"/>
            <a:ext cx="3041004" cy="92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8" name="Text Box 655"/>
          <p:cNvSpPr txBox="1">
            <a:spLocks noChangeArrowheads="1"/>
          </p:cNvSpPr>
          <p:nvPr/>
        </p:nvSpPr>
        <p:spPr bwMode="auto">
          <a:xfrm>
            <a:off x="3138097" y="2728796"/>
            <a:ext cx="155532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■スレート屋根改修</a:t>
            </a:r>
            <a:endPar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無塵工法</a:t>
            </a: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特許取得）</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 name="Text Box 655"/>
          <p:cNvSpPr txBox="1">
            <a:spLocks noChangeArrowheads="1"/>
          </p:cNvSpPr>
          <p:nvPr/>
        </p:nvSpPr>
        <p:spPr bwMode="auto">
          <a:xfrm>
            <a:off x="4499576" y="2846493"/>
            <a:ext cx="15713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■雨樋・谷樋修繕</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 name="AutoShape 455"/>
          <p:cNvSpPr>
            <a:spLocks noChangeArrowheads="1"/>
          </p:cNvSpPr>
          <p:nvPr/>
        </p:nvSpPr>
        <p:spPr bwMode="auto">
          <a:xfrm>
            <a:off x="3131840" y="707217"/>
            <a:ext cx="2952328" cy="4515018"/>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 name="Text Box 655"/>
          <p:cNvSpPr txBox="1">
            <a:spLocks noChangeArrowheads="1"/>
          </p:cNvSpPr>
          <p:nvPr/>
        </p:nvSpPr>
        <p:spPr bwMode="auto">
          <a:xfrm>
            <a:off x="3131840" y="731324"/>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建　　設</a:t>
            </a:r>
            <a:endPar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12" name="AutoShape 455"/>
          <p:cNvSpPr>
            <a:spLocks noChangeArrowheads="1"/>
          </p:cNvSpPr>
          <p:nvPr/>
        </p:nvSpPr>
        <p:spPr bwMode="auto">
          <a:xfrm>
            <a:off x="6156176" y="715455"/>
            <a:ext cx="2852559"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Text Box 655"/>
          <p:cNvSpPr txBox="1">
            <a:spLocks noChangeArrowheads="1"/>
          </p:cNvSpPr>
          <p:nvPr/>
        </p:nvSpPr>
        <p:spPr bwMode="auto">
          <a:xfrm>
            <a:off x="6156176" y="731291"/>
            <a:ext cx="28083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6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省エネ　</a:t>
            </a:r>
            <a:endParaRPr kumimoji="0" lang="ja-JP" altLang="en-US" sz="12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17" name="Text Box 655"/>
          <p:cNvSpPr txBox="1">
            <a:spLocks noChangeArrowheads="1"/>
          </p:cNvSpPr>
          <p:nvPr/>
        </p:nvSpPr>
        <p:spPr bwMode="auto">
          <a:xfrm>
            <a:off x="3141876" y="4089037"/>
            <a:ext cx="11928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■リニューアル</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8" name="Text Box 655"/>
          <p:cNvSpPr txBox="1">
            <a:spLocks noChangeArrowheads="1"/>
          </p:cNvSpPr>
          <p:nvPr/>
        </p:nvSpPr>
        <p:spPr bwMode="auto">
          <a:xfrm>
            <a:off x="4388888" y="4095724"/>
            <a:ext cx="142227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■緑化企画</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9" name="テキスト ボックス 18"/>
          <p:cNvSpPr txBox="1"/>
          <p:nvPr/>
        </p:nvSpPr>
        <p:spPr>
          <a:xfrm>
            <a:off x="6084168" y="1023047"/>
            <a:ext cx="30423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エネルギー見える化から</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診断・改善</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対策</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までトータル</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で</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支援</a:t>
            </a:r>
            <a:endPar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22" name="Rectangle 658"/>
          <p:cNvSpPr>
            <a:spLocks noChangeArrowheads="1"/>
          </p:cNvSpPr>
          <p:nvPr/>
        </p:nvSpPr>
        <p:spPr bwMode="auto">
          <a:xfrm>
            <a:off x="8703443" y="3783464"/>
            <a:ext cx="45719" cy="215444"/>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endParaRPr kumimoji="0" lang="ja-JP" altLang="ja-JP" sz="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pic>
        <p:nvPicPr>
          <p:cNvPr id="23" name="Picture 6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9994" y="1968673"/>
            <a:ext cx="454593" cy="36809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6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9923" y="2070272"/>
            <a:ext cx="465453" cy="3765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5624" y="2170285"/>
            <a:ext cx="460799" cy="373979"/>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67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4905" y="2400248"/>
            <a:ext cx="460799" cy="37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テキスト ボックス 27"/>
          <p:cNvSpPr txBox="1"/>
          <p:nvPr/>
        </p:nvSpPr>
        <p:spPr>
          <a:xfrm>
            <a:off x="3121960" y="971945"/>
            <a:ext cx="28525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➢生産施設</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32" name="Text Box 685"/>
          <p:cNvSpPr txBox="1">
            <a:spLocks noChangeArrowheads="1"/>
          </p:cNvSpPr>
          <p:nvPr/>
        </p:nvSpPr>
        <p:spPr bwMode="auto">
          <a:xfrm>
            <a:off x="3304828" y="1562668"/>
            <a:ext cx="25875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■生産設備のﾕｰﾃｨﾘﾃｨ 一元施工</a:t>
            </a:r>
            <a:endPar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解体～運搬～復元</a:t>
            </a: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pic>
        <p:nvPicPr>
          <p:cNvPr id="3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5856" y="1969340"/>
            <a:ext cx="1385275" cy="795667"/>
          </a:xfrm>
          <a:prstGeom prst="rect">
            <a:avLst/>
          </a:prstGeom>
          <a:noFill/>
          <a:ln w="3175"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1530" y="1969341"/>
            <a:ext cx="1302869" cy="795667"/>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0000"/>
                </a:solidFill>
              </a14:hiddenFill>
            </a:ext>
          </a:extLst>
        </p:spPr>
      </p:pic>
      <p:pic>
        <p:nvPicPr>
          <p:cNvPr id="36"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38471" y="3141092"/>
            <a:ext cx="1352959" cy="7474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テキスト ボックス 36"/>
          <p:cNvSpPr txBox="1"/>
          <p:nvPr/>
        </p:nvSpPr>
        <p:spPr>
          <a:xfrm>
            <a:off x="3137845" y="3884222"/>
            <a:ext cx="3002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お客様のニーズに応える企画設計</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40" name="図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51941" y="4341413"/>
            <a:ext cx="1248833" cy="803321"/>
          </a:xfrm>
          <a:prstGeom prst="rect">
            <a:avLst/>
          </a:prstGeom>
          <a:ln>
            <a:solidFill>
              <a:schemeClr val="tx1"/>
            </a:solidFill>
          </a:ln>
        </p:spPr>
      </p:pic>
      <p:sp>
        <p:nvSpPr>
          <p:cNvPr id="50" name="AutoShape 455"/>
          <p:cNvSpPr>
            <a:spLocks noChangeArrowheads="1"/>
          </p:cNvSpPr>
          <p:nvPr/>
        </p:nvSpPr>
        <p:spPr bwMode="auto">
          <a:xfrm>
            <a:off x="179512" y="715455"/>
            <a:ext cx="2880320"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51" name="Text Box 655"/>
          <p:cNvSpPr txBox="1">
            <a:spLocks noChangeArrowheads="1"/>
          </p:cNvSpPr>
          <p:nvPr/>
        </p:nvSpPr>
        <p:spPr bwMode="auto">
          <a:xfrm>
            <a:off x="275862" y="1585915"/>
            <a:ext cx="24645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■専門保全：例）配管劣化診断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p:cNvSpPr txBox="1"/>
          <p:nvPr/>
        </p:nvSpPr>
        <p:spPr>
          <a:xfrm>
            <a:off x="270547" y="1193213"/>
            <a:ext cx="28593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生産ﾕｰﾃｨﾘﾃｨ設備の運転保全における</a:t>
            </a:r>
            <a:endPar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専門スキルを手の内化し、内製で実施</a:t>
            </a:r>
            <a:endPar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58" name="Picture 12" descr="F:\山崎\デンソー書式\谷樋\2014年度\西尾405\写真\8月2日\DSCF3087.JPG"/>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39458" y="3144179"/>
            <a:ext cx="1137323" cy="7560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 name="Picture 5" descr="Z:\33.工事サービス部\12.開発\◆緑化事業化検討\☆☆全社緑地改善工事\施工前　施工後　写真\施工後写真\本社\6.17\Resized\CIMG2504.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4620876" y="4324692"/>
            <a:ext cx="1349436" cy="7947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4" name="Text Box 655"/>
          <p:cNvSpPr txBox="1">
            <a:spLocks noChangeArrowheads="1"/>
          </p:cNvSpPr>
          <p:nvPr/>
        </p:nvSpPr>
        <p:spPr bwMode="auto">
          <a:xfrm>
            <a:off x="147939" y="731291"/>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保　　全</a:t>
            </a:r>
            <a:endPar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66" name="Text Box 3"/>
          <p:cNvSpPr txBox="1">
            <a:spLocks noChangeArrowheads="1"/>
          </p:cNvSpPr>
          <p:nvPr/>
        </p:nvSpPr>
        <p:spPr bwMode="auto">
          <a:xfrm>
            <a:off x="81438" y="5356043"/>
            <a:ext cx="8986362" cy="797311"/>
          </a:xfrm>
          <a:prstGeom prst="rect">
            <a:avLst/>
          </a:prstGeom>
          <a:solidFill>
            <a:srgbClr val="1F497D">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square" tIns="108000" bIns="7200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デンソーで</a:t>
            </a:r>
            <a:r>
              <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培っ</a:t>
            </a: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た「技術力・現場力・カイゼン力」を活かし</a:t>
            </a:r>
            <a:endParaRPr kumimoji="0" lang="en-US" altLang="ja-JP"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ソリューション事業でデンソーグループに貢献します</a:t>
            </a:r>
            <a:endPar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69" name="Text Box 655"/>
          <p:cNvSpPr txBox="1">
            <a:spLocks noChangeArrowheads="1"/>
          </p:cNvSpPr>
          <p:nvPr/>
        </p:nvSpPr>
        <p:spPr bwMode="auto">
          <a:xfrm>
            <a:off x="161834" y="3886470"/>
            <a:ext cx="16507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■ドローン建物診断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0" name="Text Box 655"/>
          <p:cNvSpPr txBox="1">
            <a:spLocks noChangeArrowheads="1"/>
          </p:cNvSpPr>
          <p:nvPr/>
        </p:nvSpPr>
        <p:spPr bwMode="auto">
          <a:xfrm>
            <a:off x="212066" y="3532247"/>
            <a:ext cx="28078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tIns="0" bIns="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➢ビルメンテナンス</a:t>
            </a:r>
            <a:endPar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71" name="Text Box 655"/>
          <p:cNvSpPr txBox="1">
            <a:spLocks noChangeArrowheads="1"/>
          </p:cNvSpPr>
          <p:nvPr/>
        </p:nvSpPr>
        <p:spPr bwMode="auto">
          <a:xfrm>
            <a:off x="237749" y="959617"/>
            <a:ext cx="17558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➢プラント</a:t>
            </a:r>
            <a:endPar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76" name="テキスト ボックス 75"/>
          <p:cNvSpPr txBox="1"/>
          <p:nvPr/>
        </p:nvSpPr>
        <p:spPr>
          <a:xfrm>
            <a:off x="253740" y="3686929"/>
            <a:ext cx="2876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日常・定期点検、劣化診断、改修</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修繕</a:t>
            </a:r>
            <a:endPar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80" name="Picture 3"/>
          <p:cNvPicPr>
            <a:picLocks noChangeAspect="1" noChangeArrowheads="1"/>
          </p:cNvPicPr>
          <p:nvPr/>
        </p:nvPicPr>
        <p:blipFill>
          <a:blip r:embed="rId14"/>
          <a:srcRect t="1096" b="2718"/>
          <a:stretch>
            <a:fillRect/>
          </a:stretch>
        </p:blipFill>
        <p:spPr bwMode="auto">
          <a:xfrm>
            <a:off x="6233936" y="2000733"/>
            <a:ext cx="1462137" cy="756762"/>
          </a:xfrm>
          <a:prstGeom prst="rect">
            <a:avLst/>
          </a:prstGeom>
          <a:noFill/>
          <a:ln w="635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矢印 5"/>
          <p:cNvSpPr/>
          <p:nvPr/>
        </p:nvSpPr>
        <p:spPr>
          <a:xfrm>
            <a:off x="7820372" y="2106914"/>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81" name="Picture 22" descr="P8210032_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70422" y="4312058"/>
            <a:ext cx="802666" cy="807353"/>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p:cNvPicPr>
            <a:picLocks noChangeAspect="1"/>
          </p:cNvPicPr>
          <p:nvPr/>
        </p:nvPicPr>
        <p:blipFill>
          <a:blip r:embed="rId16"/>
          <a:stretch>
            <a:fillRect/>
          </a:stretch>
        </p:blipFill>
        <p:spPr>
          <a:xfrm>
            <a:off x="7550926" y="4215073"/>
            <a:ext cx="1323818" cy="1005851"/>
          </a:xfrm>
          <a:prstGeom prst="rect">
            <a:avLst/>
          </a:prstGeom>
        </p:spPr>
      </p:pic>
      <p:sp>
        <p:nvSpPr>
          <p:cNvPr id="91" name="右矢印 90"/>
          <p:cNvSpPr/>
          <p:nvPr/>
        </p:nvSpPr>
        <p:spPr>
          <a:xfrm>
            <a:off x="7358952" y="4296550"/>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48" name="Text Box 655"/>
          <p:cNvSpPr txBox="1">
            <a:spLocks noChangeArrowheads="1"/>
          </p:cNvSpPr>
          <p:nvPr/>
        </p:nvSpPr>
        <p:spPr bwMode="auto">
          <a:xfrm>
            <a:off x="6159701" y="3824318"/>
            <a:ext cx="28047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■現場改善</a:t>
            </a:r>
            <a:r>
              <a:rPr kumimoji="0"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例：モータのインバータ化</a:t>
            </a:r>
            <a:r>
              <a:rPr kumimoji="0"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sp>
        <p:nvSpPr>
          <p:cNvPr id="15" name="正方形/長方形 14"/>
          <p:cNvSpPr/>
          <p:nvPr/>
        </p:nvSpPr>
        <p:spPr>
          <a:xfrm>
            <a:off x="6235988" y="4006470"/>
            <a:ext cx="2429933"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負荷に見合ったモータ</a:t>
            </a:r>
            <a:r>
              <a:rPr kumimoji="1"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の最適</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制御</a:t>
            </a:r>
          </a:p>
        </p:txBody>
      </p:sp>
      <p:sp>
        <p:nvSpPr>
          <p:cNvPr id="27" name="Text Box 503"/>
          <p:cNvSpPr txBox="1">
            <a:spLocks noChangeArrowheads="1"/>
          </p:cNvSpPr>
          <p:nvPr/>
        </p:nvSpPr>
        <p:spPr bwMode="auto">
          <a:xfrm>
            <a:off x="6151363" y="1519761"/>
            <a:ext cx="23084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■エネルギー見える化（ＥＭＳ）</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63" name="テキスト ボックス 62"/>
          <p:cNvSpPr txBox="1"/>
          <p:nvPr/>
        </p:nvSpPr>
        <p:spPr>
          <a:xfrm>
            <a:off x="3009738" y="1200092"/>
            <a:ext cx="32336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独自のノウハウで生産環境から設備移動</a:t>
            </a:r>
            <a:endPar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まで考慮した</a:t>
            </a:r>
            <a:r>
              <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Only </a:t>
            </a:r>
            <a:r>
              <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One</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のサービス</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を提案</a:t>
            </a:r>
            <a:endPar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grpSp>
        <p:nvGrpSpPr>
          <p:cNvPr id="62" name="グループ化 61"/>
          <p:cNvGrpSpPr/>
          <p:nvPr/>
        </p:nvGrpSpPr>
        <p:grpSpPr>
          <a:xfrm>
            <a:off x="346534" y="4137434"/>
            <a:ext cx="2572283" cy="1020513"/>
            <a:chOff x="3672025" y="1340768"/>
            <a:chExt cx="4947827" cy="2336339"/>
          </a:xfrm>
        </p:grpSpPr>
        <p:pic>
          <p:nvPicPr>
            <p:cNvPr id="67" name="Picture 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72025" y="1340768"/>
              <a:ext cx="2435002" cy="2336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39544" y="2419873"/>
              <a:ext cx="2780308" cy="1257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3" name="Picture 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10194" y="3952137"/>
            <a:ext cx="1291722" cy="722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9" name="テキスト ボックス 28"/>
          <p:cNvSpPr txBox="1"/>
          <p:nvPr/>
        </p:nvSpPr>
        <p:spPr>
          <a:xfrm>
            <a:off x="394602" y="4210548"/>
            <a:ext cx="70087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熱画像</a:t>
            </a:r>
          </a:p>
        </p:txBody>
      </p:sp>
      <p:sp>
        <p:nvSpPr>
          <p:cNvPr id="74" name="正方形/長方形 73"/>
          <p:cNvSpPr/>
          <p:nvPr/>
        </p:nvSpPr>
        <p:spPr>
          <a:xfrm>
            <a:off x="6138541" y="1728038"/>
            <a:ext cx="297276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各社のニーズに合わせてカスタマイズが可能</a:t>
            </a:r>
            <a:endPar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0" name="角丸四角形吹き出し 29"/>
          <p:cNvSpPr/>
          <p:nvPr/>
        </p:nvSpPr>
        <p:spPr>
          <a:xfrm>
            <a:off x="3334949" y="4953020"/>
            <a:ext cx="2601450" cy="208988"/>
          </a:xfrm>
          <a:prstGeom prst="wedgeRoundRectCallout">
            <a:avLst>
              <a:gd name="adj1" fmla="val 24478"/>
              <a:gd name="adj2" fmla="val -108424"/>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3</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年連続日本緑化ｾﾝﾀｰ会長賞受賞</a:t>
            </a:r>
            <a:r>
              <a:rPr kumimoji="1" lang="ja-JP" altLang="en-US" sz="105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に貢献</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8" name="正方形/長方形 37"/>
          <p:cNvSpPr/>
          <p:nvPr/>
        </p:nvSpPr>
        <p:spPr>
          <a:xfrm>
            <a:off x="291840" y="1834488"/>
            <a:ext cx="2684121" cy="16694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143" name="Picture 5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50700" y="2756115"/>
            <a:ext cx="1058884" cy="685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5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44211" y="2213474"/>
            <a:ext cx="768709" cy="53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グループ化 42"/>
          <p:cNvGrpSpPr/>
          <p:nvPr/>
        </p:nvGrpSpPr>
        <p:grpSpPr>
          <a:xfrm>
            <a:off x="578958" y="1893201"/>
            <a:ext cx="940189" cy="892443"/>
            <a:chOff x="3432998" y="2244272"/>
            <a:chExt cx="2046707" cy="1946783"/>
          </a:xfrm>
        </p:grpSpPr>
        <p:sp>
          <p:nvSpPr>
            <p:cNvPr id="146" name="テキスト ボックス 145"/>
            <p:cNvSpPr txBox="1"/>
            <p:nvPr/>
          </p:nvSpPr>
          <p:spPr>
            <a:xfrm>
              <a:off x="4519370" y="2845261"/>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配管</a:t>
              </a:r>
            </a:p>
          </p:txBody>
        </p:sp>
        <p:grpSp>
          <p:nvGrpSpPr>
            <p:cNvPr id="147" name="グループ化 146"/>
            <p:cNvGrpSpPr/>
            <p:nvPr/>
          </p:nvGrpSpPr>
          <p:grpSpPr>
            <a:xfrm rot="5400000">
              <a:off x="3251769" y="2425501"/>
              <a:ext cx="1946783" cy="1584325"/>
              <a:chOff x="427999" y="3453558"/>
              <a:chExt cx="1946783" cy="1584325"/>
            </a:xfrm>
          </p:grpSpPr>
          <p:grpSp>
            <p:nvGrpSpPr>
              <p:cNvPr id="148" name="Group 24"/>
              <p:cNvGrpSpPr>
                <a:grpSpLocks/>
              </p:cNvGrpSpPr>
              <p:nvPr/>
            </p:nvGrpSpPr>
            <p:grpSpPr bwMode="auto">
              <a:xfrm>
                <a:off x="1192838" y="3691683"/>
                <a:ext cx="1002431" cy="992187"/>
                <a:chOff x="756" y="1104"/>
                <a:chExt cx="1104" cy="1008"/>
              </a:xfrm>
            </p:grpSpPr>
            <p:sp>
              <p:nvSpPr>
                <p:cNvPr id="155" name="Oval 25" descr="右上がり対角線 (反転)"/>
                <p:cNvSpPr>
                  <a:spLocks noChangeArrowheads="1"/>
                </p:cNvSpPr>
                <p:nvPr/>
              </p:nvSpPr>
              <p:spPr bwMode="auto">
                <a:xfrm>
                  <a:off x="756" y="1104"/>
                  <a:ext cx="1104" cy="1008"/>
                </a:xfrm>
                <a:prstGeom prst="ellipse">
                  <a:avLst/>
                </a:prstGeom>
                <a:pattFill prst="dkUpDiag">
                  <a:fgClr>
                    <a:schemeClr val="bg2"/>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6" name="Oval 26"/>
                <p:cNvSpPr>
                  <a:spLocks noChangeArrowheads="1"/>
                </p:cNvSpPr>
                <p:nvPr/>
              </p:nvSpPr>
              <p:spPr bwMode="auto">
                <a:xfrm>
                  <a:off x="960" y="1296"/>
                  <a:ext cx="714" cy="640"/>
                </a:xfrm>
                <a:prstGeom prst="ellipse">
                  <a:avLst/>
                </a:prstGeom>
                <a:solidFill>
                  <a:srgbClr val="FFFF99"/>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7" name="Oval 27"/>
                <p:cNvSpPr>
                  <a:spLocks noChangeArrowheads="1"/>
                </p:cNvSpPr>
                <p:nvPr/>
              </p:nvSpPr>
              <p:spPr bwMode="auto">
                <a:xfrm>
                  <a:off x="1067" y="1397"/>
                  <a:ext cx="500" cy="438"/>
                </a:xfrm>
                <a:prstGeom prst="ellipse">
                  <a:avLst/>
                </a:prstGeom>
                <a:solidFill>
                  <a:srgbClr val="FFFFFF"/>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pSp>
          <p:sp>
            <p:nvSpPr>
              <p:cNvPr id="149" name="Line 28"/>
              <p:cNvSpPr>
                <a:spLocks noChangeShapeType="1"/>
              </p:cNvSpPr>
              <p:nvPr/>
            </p:nvSpPr>
            <p:spPr bwMode="auto">
              <a:xfrm flipV="1">
                <a:off x="732978" y="4225083"/>
                <a:ext cx="1641804" cy="20636"/>
              </a:xfrm>
              <a:prstGeom prst="line">
                <a:avLst/>
              </a:prstGeom>
              <a:noFill/>
              <a:ln w="9525">
                <a:solidFill>
                  <a:srgbClr val="000000"/>
                </a:solidFill>
                <a:prstDash val="lgDashDot"/>
                <a:round/>
                <a:headEnd type="oval"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0" name="Line 29"/>
              <p:cNvSpPr>
                <a:spLocks noChangeShapeType="1"/>
              </p:cNvSpPr>
              <p:nvPr/>
            </p:nvSpPr>
            <p:spPr bwMode="auto">
              <a:xfrm>
                <a:off x="2206165" y="3453558"/>
                <a:ext cx="0" cy="15843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1" name="Line 30"/>
              <p:cNvSpPr>
                <a:spLocks noChangeShapeType="1"/>
              </p:cNvSpPr>
              <p:nvPr/>
            </p:nvSpPr>
            <p:spPr bwMode="auto">
              <a:xfrm>
                <a:off x="1704949" y="3453558"/>
                <a:ext cx="0" cy="1584325"/>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2" name="Line 31"/>
              <p:cNvSpPr>
                <a:spLocks noChangeShapeType="1"/>
              </p:cNvSpPr>
              <p:nvPr/>
            </p:nvSpPr>
            <p:spPr bwMode="auto">
              <a:xfrm flipV="1">
                <a:off x="732978" y="3691683"/>
                <a:ext cx="1473185" cy="54371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3" name="Line 32"/>
              <p:cNvSpPr>
                <a:spLocks noChangeShapeType="1"/>
              </p:cNvSpPr>
              <p:nvPr/>
            </p:nvSpPr>
            <p:spPr bwMode="auto">
              <a:xfrm>
                <a:off x="732978" y="4245719"/>
                <a:ext cx="1473185" cy="39687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4" name="フローチャート : 論理積ゲート 90"/>
              <p:cNvSpPr/>
              <p:nvPr/>
            </p:nvSpPr>
            <p:spPr>
              <a:xfrm>
                <a:off x="427999" y="4112901"/>
                <a:ext cx="233036" cy="270333"/>
              </a:xfrm>
              <a:prstGeom prst="flowChartDela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grpSp>
        <p:sp>
          <p:nvSpPr>
            <p:cNvPr id="158" name="テキスト ボックス 157"/>
            <p:cNvSpPr txBox="1"/>
            <p:nvPr/>
          </p:nvSpPr>
          <p:spPr>
            <a:xfrm>
              <a:off x="3519104" y="2885600"/>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保温</a:t>
              </a:r>
            </a:p>
          </p:txBody>
        </p:sp>
        <p:cxnSp>
          <p:nvCxnSpPr>
            <p:cNvPr id="159" name="直線矢印コネクタ 158"/>
            <p:cNvCxnSpPr/>
            <p:nvPr/>
          </p:nvCxnSpPr>
          <p:spPr>
            <a:xfrm flipH="1">
              <a:off x="4454935" y="3018636"/>
              <a:ext cx="295688" cy="3387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a:off x="3728686" y="3057119"/>
              <a:ext cx="231563" cy="2343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61"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6942" y="2919914"/>
            <a:ext cx="1037771" cy="50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 name="テキスト ボックス 161"/>
          <p:cNvSpPr txBox="1"/>
          <p:nvPr/>
        </p:nvSpPr>
        <p:spPr>
          <a:xfrm>
            <a:off x="384359" y="2765707"/>
            <a:ext cx="126102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放射線画像診断</a:t>
            </a:r>
          </a:p>
        </p:txBody>
      </p:sp>
      <p:sp>
        <p:nvSpPr>
          <p:cNvPr id="45" name="テキスト ボックス 44"/>
          <p:cNvSpPr txBox="1"/>
          <p:nvPr/>
        </p:nvSpPr>
        <p:spPr>
          <a:xfrm>
            <a:off x="339094" y="1864475"/>
            <a:ext cx="5740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ガンマ線</a:t>
            </a:r>
          </a:p>
        </p:txBody>
      </p:sp>
      <p:sp>
        <p:nvSpPr>
          <p:cNvPr id="163" name="テキスト ボックス 162"/>
          <p:cNvSpPr txBox="1"/>
          <p:nvPr/>
        </p:nvSpPr>
        <p:spPr>
          <a:xfrm>
            <a:off x="1544216" y="1907994"/>
            <a:ext cx="1359143"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超音波探傷診断</a:t>
            </a:r>
          </a:p>
        </p:txBody>
      </p:sp>
      <p:pic>
        <p:nvPicPr>
          <p:cNvPr id="83" name="Picture 65" descr="Z:\32.省エネITソリューション部\10.営業、パンフレット\09.パンフレット\パンフ用資料\IMG_0007.JPG"/>
          <p:cNvPicPr>
            <a:picLocks noChangeAspect="1" noChangeArrowheads="1"/>
          </p:cNvPicPr>
          <p:nvPr/>
        </p:nvPicPr>
        <p:blipFill>
          <a:blip r:embed="rId23" cstate="print">
            <a:extLst>
              <a:ext uri="{BEBA8EAE-BF5A-486C-A8C5-ECC9F3942E4B}">
                <a14:imgProps xmlns:a14="http://schemas.microsoft.com/office/drawing/2010/main">
                  <a14:imgLayer r:embed="rId24">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6249990" y="3029947"/>
            <a:ext cx="1183600" cy="808850"/>
          </a:xfrm>
          <a:prstGeom prst="rect">
            <a:avLst/>
          </a:prstGeom>
          <a:noFill/>
          <a:extLst>
            <a:ext uri="{909E8E84-426E-40DD-AFC4-6F175D3DCCD1}">
              <a14:hiddenFill xmlns:a14="http://schemas.microsoft.com/office/drawing/2010/main">
                <a:solidFill>
                  <a:srgbClr val="FFFFFF"/>
                </a:solidFill>
              </a14:hiddenFill>
            </a:ext>
          </a:extLst>
        </p:spPr>
      </p:pic>
      <p:pic>
        <p:nvPicPr>
          <p:cNvPr id="84" name="図 83"/>
          <p:cNvPicPr>
            <a:picLocks noChangeAspect="1"/>
          </p:cNvPicPr>
          <p:nvPr/>
        </p:nvPicPr>
        <p:blipFill>
          <a:blip r:embed="rId25"/>
          <a:stretch>
            <a:fillRect/>
          </a:stretch>
        </p:blipFill>
        <p:spPr>
          <a:xfrm>
            <a:off x="7693431" y="3007311"/>
            <a:ext cx="1223289" cy="809701"/>
          </a:xfrm>
          <a:prstGeom prst="rect">
            <a:avLst/>
          </a:prstGeom>
        </p:spPr>
      </p:pic>
      <p:sp>
        <p:nvSpPr>
          <p:cNvPr id="85" name="右矢印 84"/>
          <p:cNvSpPr/>
          <p:nvPr/>
        </p:nvSpPr>
        <p:spPr>
          <a:xfrm>
            <a:off x="7523704" y="3127561"/>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7" name="テキスト ボックス 86"/>
          <p:cNvSpPr txBox="1"/>
          <p:nvPr/>
        </p:nvSpPr>
        <p:spPr>
          <a:xfrm>
            <a:off x="7358952" y="-61963"/>
            <a:ext cx="1866413" cy="276999"/>
          </a:xfrm>
          <a:prstGeom prst="rect">
            <a:avLst/>
          </a:prstGeom>
          <a:noFill/>
        </p:spPr>
        <p:txBody>
          <a:bodyPr wrap="square" rtlCol="0">
            <a:spAutoFit/>
          </a:bodyPr>
          <a:lstStyle/>
          <a:p>
            <a:pPr algn="ctr"/>
            <a:r>
              <a:rPr lang="en-US" altLang="ja-JP" sz="1200" kern="0" dirty="0" smtClean="0">
                <a:latin typeface="BIZ UDPゴシック" panose="020B0400000000000000" pitchFamily="50" charset="-128"/>
                <a:ea typeface="BIZ UDPゴシック" panose="020B0400000000000000" pitchFamily="50" charset="-128"/>
              </a:rPr>
              <a:t>DNG</a:t>
            </a:r>
            <a:r>
              <a:rPr lang="ja-JP" altLang="en-US" sz="1200" kern="0" dirty="0" smtClean="0">
                <a:latin typeface="BIZ UDPゴシック" panose="020B0400000000000000" pitchFamily="50" charset="-128"/>
                <a:ea typeface="BIZ UDPゴシック" panose="020B0400000000000000" pitchFamily="50" charset="-128"/>
              </a:rPr>
              <a:t>会社説明資料</a:t>
            </a:r>
            <a:r>
              <a:rPr lang="ja-JP" altLang="en-US" sz="1200" kern="0" dirty="0">
                <a:latin typeface="BIZ UDPゴシック" panose="020B0400000000000000" pitchFamily="50" charset="-128"/>
                <a:ea typeface="BIZ UDPゴシック" panose="020B0400000000000000" pitchFamily="50" charset="-128"/>
              </a:rPr>
              <a:t>転載</a:t>
            </a:r>
          </a:p>
        </p:txBody>
      </p:sp>
    </p:spTree>
    <p:extLst>
      <p:ext uri="{BB962C8B-B14F-4D97-AF65-F5344CB8AC3E}">
        <p14:creationId xmlns:p14="http://schemas.microsoft.com/office/powerpoint/2010/main" val="3754598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nvPr>
        </p:nvGraphicFramePr>
        <p:xfrm>
          <a:off x="179512" y="519922"/>
          <a:ext cx="8800280" cy="6080605"/>
        </p:xfrm>
        <a:graphic>
          <a:graphicData uri="http://schemas.openxmlformats.org/drawingml/2006/table">
            <a:tbl>
              <a:tblPr/>
              <a:tblGrid>
                <a:gridCol w="880028">
                  <a:extLst>
                    <a:ext uri="{9D8B030D-6E8A-4147-A177-3AD203B41FA5}">
                      <a16:colId xmlns:a16="http://schemas.microsoft.com/office/drawing/2014/main" val="3803983383"/>
                    </a:ext>
                  </a:extLst>
                </a:gridCol>
                <a:gridCol w="880028">
                  <a:extLst>
                    <a:ext uri="{9D8B030D-6E8A-4147-A177-3AD203B41FA5}">
                      <a16:colId xmlns:a16="http://schemas.microsoft.com/office/drawing/2014/main" val="4255981458"/>
                    </a:ext>
                  </a:extLst>
                </a:gridCol>
                <a:gridCol w="880028">
                  <a:extLst>
                    <a:ext uri="{9D8B030D-6E8A-4147-A177-3AD203B41FA5}">
                      <a16:colId xmlns:a16="http://schemas.microsoft.com/office/drawing/2014/main" val="4145494504"/>
                    </a:ext>
                  </a:extLst>
                </a:gridCol>
                <a:gridCol w="880028">
                  <a:extLst>
                    <a:ext uri="{9D8B030D-6E8A-4147-A177-3AD203B41FA5}">
                      <a16:colId xmlns:a16="http://schemas.microsoft.com/office/drawing/2014/main" val="4006541341"/>
                    </a:ext>
                  </a:extLst>
                </a:gridCol>
                <a:gridCol w="880028">
                  <a:extLst>
                    <a:ext uri="{9D8B030D-6E8A-4147-A177-3AD203B41FA5}">
                      <a16:colId xmlns:a16="http://schemas.microsoft.com/office/drawing/2014/main" val="3427191911"/>
                    </a:ext>
                  </a:extLst>
                </a:gridCol>
                <a:gridCol w="880028">
                  <a:extLst>
                    <a:ext uri="{9D8B030D-6E8A-4147-A177-3AD203B41FA5}">
                      <a16:colId xmlns:a16="http://schemas.microsoft.com/office/drawing/2014/main" val="2656655332"/>
                    </a:ext>
                  </a:extLst>
                </a:gridCol>
                <a:gridCol w="880028">
                  <a:extLst>
                    <a:ext uri="{9D8B030D-6E8A-4147-A177-3AD203B41FA5}">
                      <a16:colId xmlns:a16="http://schemas.microsoft.com/office/drawing/2014/main" val="4048707663"/>
                    </a:ext>
                  </a:extLst>
                </a:gridCol>
                <a:gridCol w="880028">
                  <a:extLst>
                    <a:ext uri="{9D8B030D-6E8A-4147-A177-3AD203B41FA5}">
                      <a16:colId xmlns:a16="http://schemas.microsoft.com/office/drawing/2014/main" val="820554293"/>
                    </a:ext>
                  </a:extLst>
                </a:gridCol>
                <a:gridCol w="880028">
                  <a:extLst>
                    <a:ext uri="{9D8B030D-6E8A-4147-A177-3AD203B41FA5}">
                      <a16:colId xmlns:a16="http://schemas.microsoft.com/office/drawing/2014/main" val="925140077"/>
                    </a:ext>
                  </a:extLst>
                </a:gridCol>
                <a:gridCol w="880028">
                  <a:extLst>
                    <a:ext uri="{9D8B030D-6E8A-4147-A177-3AD203B41FA5}">
                      <a16:colId xmlns:a16="http://schemas.microsoft.com/office/drawing/2014/main" val="952528961"/>
                    </a:ext>
                  </a:extLst>
                </a:gridCol>
              </a:tblGrid>
              <a:tr h="212174">
                <a:tc row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施設運転保全</a:t>
                      </a:r>
                      <a:br>
                        <a:rPr lang="ja-JP" altLang="en-US"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ユーザニーズ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7">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運転・省エネ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1614764591"/>
                  </a:ext>
                </a:extLst>
              </a:tr>
              <a:tr h="22789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法・規制 遵守</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安定供給</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grid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保全費低減</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2610758877"/>
                  </a:ext>
                </a:extLst>
              </a:tr>
              <a:tr h="81726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法令・規制・</a:t>
                      </a:r>
                      <a:r>
                        <a:rPr lang="en-US" altLang="ja-JP" sz="900" b="1" i="0" u="none" strike="noStrike">
                          <a:solidFill>
                            <a:srgbClr val="000000"/>
                          </a:solidFill>
                          <a:effectLst/>
                          <a:latin typeface="Meiryo UI" panose="020B0604030504040204" pitchFamily="50" charset="-128"/>
                          <a:ea typeface="Meiryo UI" panose="020B0604030504040204" pitchFamily="50" charset="-128"/>
                        </a:rPr>
                        <a:t>ISO</a:t>
                      </a:r>
                      <a:br>
                        <a:rPr lang="en-US" altLang="ja-JP"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遵守強化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設備状態</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供給信頼性</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向上</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エネルギー計測管理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供給効率</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管理強化</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dirty="0">
                          <a:solidFill>
                            <a:srgbClr val="000000"/>
                          </a:solidFill>
                          <a:effectLst/>
                          <a:latin typeface="Meiryo UI" panose="020B0604030504040204" pitchFamily="50" charset="-128"/>
                          <a:ea typeface="Meiryo UI" panose="020B0604030504040204" pitchFamily="50" charset="-128"/>
                        </a:rPr>
                        <a:t>運転工数</a:t>
                      </a:r>
                      <a:br>
                        <a:rPr lang="zh-TW" altLang="en-US" sz="900" b="1" i="0" u="none" strike="noStrike" dirty="0">
                          <a:solidFill>
                            <a:srgbClr val="000000"/>
                          </a:solidFill>
                          <a:effectLst/>
                          <a:latin typeface="Meiryo UI" panose="020B0604030504040204" pitchFamily="50" charset="-128"/>
                          <a:ea typeface="Meiryo UI" panose="020B0604030504040204" pitchFamily="50" charset="-128"/>
                        </a:rPr>
                      </a:br>
                      <a:r>
                        <a:rPr lang="zh-TW" altLang="en-US" sz="900" b="1" i="0" u="none" strike="noStrike" dirty="0">
                          <a:solidFill>
                            <a:srgbClr val="000000"/>
                          </a:solidFill>
                          <a:effectLst/>
                          <a:latin typeface="Meiryo UI" panose="020B0604030504040204" pitchFamily="50" charset="-128"/>
                          <a:ea typeface="Meiryo UI" panose="020B0604030504040204" pitchFamily="50" charset="-128"/>
                        </a:rPr>
                        <a:t>削減</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CBM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93968586"/>
                  </a:ext>
                </a:extLst>
              </a:tr>
              <a:tr h="510786">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PF</a:t>
                      </a:r>
                      <a:r>
                        <a:rPr lang="ja-JP" altLang="en-US" sz="900" b="1" i="0" u="none" strike="noStrike">
                          <a:solidFill>
                            <a:srgbClr val="000000"/>
                          </a:solidFill>
                          <a:effectLst/>
                          <a:latin typeface="Meiryo UI" panose="020B0604030504040204" pitchFamily="50" charset="-128"/>
                          <a:ea typeface="Meiryo UI" panose="020B0604030504040204" pitchFamily="50" charset="-128"/>
                        </a:rPr>
                        <a:t>アイテム</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アドオン</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900" b="0" i="0" u="none" strike="noStrike" dirty="0">
                          <a:solidFill>
                            <a:srgbClr val="000000"/>
                          </a:solidFill>
                          <a:effectLst/>
                          <a:latin typeface="Meiryo UI" panose="020B0604030504040204" pitchFamily="50" charset="-128"/>
                          <a:ea typeface="Meiryo UI" panose="020B0604030504040204" pitchFamily="50" charset="-128"/>
                        </a:rPr>
                        <a:t>DECS_200</a:t>
                      </a: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点</a:t>
                      </a:r>
                      <a:br>
                        <a:rPr lang="zh-TW" altLang="en-US" sz="900" b="0" i="0" u="none" strike="noStrike" dirty="0">
                          <a:solidFill>
                            <a:srgbClr val="000000"/>
                          </a:solidFill>
                          <a:effectLst/>
                          <a:latin typeface="Meiryo UI" panose="020B0604030504040204" pitchFamily="50" charset="-128"/>
                          <a:ea typeface="Meiryo UI" panose="020B0604030504040204" pitchFamily="50" charset="-128"/>
                        </a:rPr>
                      </a:b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*別途ﾄｰﾀﾙ</a:t>
                      </a: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監視</a:t>
                      </a:r>
                      <a:endParaRPr lang="en-US" altLang="zh-TW"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ｻｰﾋﾞｽ</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br>
                        <a:rPr 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9703222"/>
                  </a:ext>
                </a:extLst>
              </a:tr>
              <a:tr h="509091">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連携サービス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異常・逸脱監視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異常・逸脱監視</a:t>
                      </a:r>
                      <a:br>
                        <a:rPr lang="ja-JP" altLang="en-US" sz="9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定期保全</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アドバイス</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省エネ改善</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高効率運用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トータル監視・管理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管理支援</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835309"/>
                  </a:ext>
                </a:extLst>
              </a:tr>
              <a:tr h="345764">
                <a:tc rowSpan="11">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導入する機能</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排水水質</a:t>
                      </a: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基準</a:t>
                      </a:r>
                      <a:endParaRPr lang="en-US" altLang="zh-TW"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4089391663"/>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省エネ法管理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4851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他</a:t>
                      </a:r>
                      <a:r>
                        <a:rPr lang="en-US" altLang="ja-JP" sz="900" b="0" i="0" u="none" strike="noStrike">
                          <a:solidFill>
                            <a:srgbClr val="000000"/>
                          </a:solidFill>
                          <a:effectLst/>
                          <a:latin typeface="Meiryo UI" panose="020B0604030504040204" pitchFamily="50" charset="-128"/>
                          <a:ea typeface="Meiryo UI" panose="020B0604030504040204" pitchFamily="50" charset="-128"/>
                        </a:rPr>
                        <a:t>) </a:t>
                      </a:r>
                      <a:r>
                        <a:rPr lang="ja-JP" altLang="en-US" sz="900" b="0" i="0" u="none" strike="noStrike">
                          <a:solidFill>
                            <a:srgbClr val="000000"/>
                          </a:solidFill>
                          <a:effectLst/>
                          <a:latin typeface="Meiryo UI" panose="020B0604030504040204" pitchFamily="50" charset="-128"/>
                          <a:ea typeface="Meiryo UI" panose="020B0604030504040204" pitchFamily="50" charset="-128"/>
                        </a:rPr>
                        <a:t>関連基準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2946973808"/>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需要予測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最適化</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r>
                        <a:rPr lang="ja-JP" altLang="en-US" sz="900" b="0" i="0" u="none" strike="noStrike">
                          <a:solidFill>
                            <a:srgbClr val="000000"/>
                          </a:solidFill>
                          <a:effectLst/>
                          <a:latin typeface="Meiryo UI" panose="020B0604030504040204" pitchFamily="50" charset="-128"/>
                          <a:ea typeface="Meiryo UI" panose="020B0604030504040204" pitchFamily="50" charset="-128"/>
                        </a:rPr>
                        <a:t>台数制御等</a:t>
                      </a: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786342502"/>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484175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944305107"/>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寿命予測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7923652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34264887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6693092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1224768270"/>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3DB"/>
                    </a:solidFill>
                  </a:tcPr>
                </a:tc>
                <a:extLst>
                  <a:ext uri="{0D108BD9-81ED-4DB2-BD59-A6C34878D82A}">
                    <a16:rowId xmlns:a16="http://schemas.microsoft.com/office/drawing/2014/main" val="1040401539"/>
                  </a:ext>
                </a:extLst>
              </a:tr>
            </a:tbl>
          </a:graphicData>
        </a:graphic>
      </p:graphicFrame>
      <p:sp>
        <p:nvSpPr>
          <p:cNvPr id="5" name="正方形/長方形 4"/>
          <p:cNvSpPr/>
          <p:nvPr/>
        </p:nvSpPr>
        <p:spPr>
          <a:xfrm>
            <a:off x="179512" y="119807"/>
            <a:ext cx="7560840" cy="400110"/>
          </a:xfrm>
          <a:prstGeom prst="rect">
            <a:avLst/>
          </a:prstGeom>
        </p:spPr>
        <p:txBody>
          <a:bodyPr wrap="square">
            <a:spAutoFit/>
          </a:bodyP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施設 運転保全分野のプラットフォームと連携して提供するサービス</a:t>
            </a:r>
            <a:r>
              <a:rPr lang="en-US" altLang="ja-JP" sz="2000" b="1" dirty="0">
                <a:solidFill>
                  <a:prstClr val="black"/>
                </a:solidFill>
                <a:latin typeface="Meiryo UI" panose="020B0604030504040204" pitchFamily="50" charset="-128"/>
                <a:ea typeface="Meiryo UI" panose="020B0604030504040204" pitchFamily="50" charset="-128"/>
              </a:rPr>
              <a:t>(</a:t>
            </a:r>
            <a:r>
              <a:rPr lang="ja-JP" altLang="en-US" sz="2000" b="1" dirty="0">
                <a:solidFill>
                  <a:prstClr val="black"/>
                </a:solidFill>
                <a:latin typeface="Meiryo UI" panose="020B0604030504040204" pitchFamily="50" charset="-128"/>
                <a:ea typeface="Meiryo UI" panose="020B0604030504040204" pitchFamily="50" charset="-128"/>
              </a:rPr>
              <a:t>案</a:t>
            </a:r>
            <a:r>
              <a:rPr lang="en-US" altLang="ja-JP" sz="2000" b="1" dirty="0">
                <a:solidFill>
                  <a:prstClr val="black"/>
                </a:solidFill>
                <a:latin typeface="Meiryo UI" panose="020B0604030504040204" pitchFamily="50" charset="-128"/>
                <a:ea typeface="Meiryo UI" panose="020B0604030504040204" pitchFamily="50" charset="-128"/>
              </a:rPr>
              <a:t>)</a:t>
            </a:r>
            <a:endParaRPr lang="ja-JP" altLang="en-US" sz="2000" b="1"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75097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図 187">
            <a:extLst>
              <a:ext uri="{FF2B5EF4-FFF2-40B4-BE49-F238E27FC236}">
                <a16:creationId xmlns:a16="http://schemas.microsoft.com/office/drawing/2014/main" id="{3CEC8BB7-E61E-4906-A26C-4F4EA84B5A22}"/>
              </a:ext>
            </a:extLst>
          </p:cNvPr>
          <p:cNvPicPr>
            <a:picLocks noChangeAspect="1"/>
          </p:cNvPicPr>
          <p:nvPr/>
        </p:nvPicPr>
        <p:blipFill>
          <a:blip r:embed="rId3"/>
          <a:stretch>
            <a:fillRect/>
          </a:stretch>
        </p:blipFill>
        <p:spPr>
          <a:xfrm>
            <a:off x="1597384" y="3209486"/>
            <a:ext cx="479244" cy="494220"/>
          </a:xfrm>
          <a:prstGeom prst="rect">
            <a:avLst/>
          </a:prstGeom>
        </p:spPr>
      </p:pic>
      <p:sp>
        <p:nvSpPr>
          <p:cNvPr id="17" name="タイトル 1">
            <a:extLst>
              <a:ext uri="{FF2B5EF4-FFF2-40B4-BE49-F238E27FC236}">
                <a16:creationId xmlns:a16="http://schemas.microsoft.com/office/drawing/2014/main" id="{2214AE45-1A26-4998-9CED-5967BE63B255}"/>
              </a:ext>
            </a:extLst>
          </p:cNvPr>
          <p:cNvSpPr>
            <a:spLocks noGrp="1"/>
          </p:cNvSpPr>
          <p:nvPr>
            <p:ph type="title"/>
          </p:nvPr>
        </p:nvSpPr>
        <p:spPr>
          <a:xfrm>
            <a:off x="28704" y="32861"/>
            <a:ext cx="7260459" cy="370964"/>
          </a:xfrm>
        </p:spPr>
        <p:txBody>
          <a:bodyPr>
            <a:noAutofit/>
          </a:bodyPr>
          <a:lstStyle/>
          <a:p>
            <a:r>
              <a:rPr lang="ja-JP" altLang="en-US" sz="24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400" b="1" dirty="0">
                <a:latin typeface="Meiryo UI" panose="020B0604030504040204" pitchFamily="50" charset="-128"/>
                <a:ea typeface="Meiryo UI" panose="020B0604030504040204" pitchFamily="50" charset="-128"/>
                <a:cs typeface="Meiryo UI" panose="020B0604030504040204" pitchFamily="50" charset="-128"/>
              </a:rPr>
              <a:t>FSPF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acility </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S</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olution </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P</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lat</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orm</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400" b="1" dirty="0">
                <a:latin typeface="Meiryo UI" panose="020B0604030504040204" pitchFamily="50" charset="-128"/>
                <a:ea typeface="Meiryo UI" panose="020B0604030504040204" pitchFamily="50" charset="-128"/>
                <a:cs typeface="Meiryo UI" panose="020B0604030504040204" pitchFamily="50" charset="-128"/>
              </a:rPr>
              <a:t>の具現化</a:t>
            </a:r>
          </a:p>
        </p:txBody>
      </p:sp>
      <p:sp>
        <p:nvSpPr>
          <p:cNvPr id="26" name="Rectangle 11"/>
          <p:cNvSpPr>
            <a:spLocks noChangeArrowheads="1"/>
          </p:cNvSpPr>
          <p:nvPr/>
        </p:nvSpPr>
        <p:spPr bwMode="auto">
          <a:xfrm>
            <a:off x="114915" y="407839"/>
            <a:ext cx="427904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目的</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年先の施設業務の情報活用の姿の先取り</a:t>
            </a:r>
            <a:endPar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シェアードサービスに向けた</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PF</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a:t>
            </a:r>
          </a:p>
        </p:txBody>
      </p:sp>
      <p:sp>
        <p:nvSpPr>
          <p:cNvPr id="6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547142" y="407839"/>
            <a:ext cx="41277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システム開発</a:t>
            </a:r>
            <a:endPar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67712" y="2088748"/>
            <a:ext cx="15346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DNG24</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構外施設</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a:xfrm>
            <a:off x="387497" y="1877298"/>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9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73008" y="1640786"/>
            <a:ext cx="717066"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①誰に</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12242" y="1994150"/>
            <a:ext cx="153463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AutoShape 2" descr="スマートフォンのアイコン素材 | アイコン素材ダウンロードサイト ..."/>
          <p:cNvSpPr>
            <a:spLocks noChangeAspect="1" noChangeArrowheads="1"/>
          </p:cNvSpPr>
          <p:nvPr/>
        </p:nvSpPr>
        <p:spPr bwMode="auto">
          <a:xfrm>
            <a:off x="155575" y="-1412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ja-JP" altLang="en-US" sz="2000">
              <a:solidFill>
                <a:prstClr val="black"/>
              </a:solidFill>
              <a:latin typeface="Times New Roman" pitchFamily="18" charset="0"/>
              <a:ea typeface="ＭＳ Ｐゴシック" pitchFamily="50" charset="-128"/>
            </a:endParaRPr>
          </a:p>
        </p:txBody>
      </p:sp>
      <p:sp>
        <p:nvSpPr>
          <p:cNvPr id="10" name="動作設定ボタン: 進む/次へ 9">
            <a:hlinkClick r:id="rId4" action="ppaction://hlinksldjump" highlightClick="1"/>
          </p:cNvPr>
          <p:cNvSpPr/>
          <p:nvPr/>
        </p:nvSpPr>
        <p:spPr>
          <a:xfrm>
            <a:off x="4499993" y="108277"/>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grpSp>
        <p:nvGrpSpPr>
          <p:cNvPr id="8" name="グループ化 7"/>
          <p:cNvGrpSpPr/>
          <p:nvPr/>
        </p:nvGrpSpPr>
        <p:grpSpPr>
          <a:xfrm>
            <a:off x="4932973" y="745058"/>
            <a:ext cx="3823277" cy="1193352"/>
            <a:chOff x="453159" y="1715090"/>
            <a:chExt cx="2976306" cy="1193352"/>
          </a:xfrm>
        </p:grpSpPr>
        <p:sp>
          <p:nvSpPr>
            <p:cNvPr id="16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1812969"/>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A</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01579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B</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22482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C</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3159" y="2427135"/>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D</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643525" y="2643084"/>
              <a:ext cx="766302" cy="265358"/>
            </a:xfrm>
            <a:prstGeom prst="rect">
              <a:avLst/>
            </a:prstGeom>
            <a:noFill/>
            <a:ln w="12700">
              <a:noFill/>
            </a:ln>
            <a:effectLst/>
          </p:spPr>
          <p:txBody>
            <a:bodyPr wrap="square" lIns="0" tIns="36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24</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7" name="グループ化 6"/>
            <p:cNvGrpSpPr/>
            <p:nvPr/>
          </p:nvGrpSpPr>
          <p:grpSpPr>
            <a:xfrm>
              <a:off x="1558010" y="1728891"/>
              <a:ext cx="692113" cy="997205"/>
              <a:chOff x="1948957" y="1678670"/>
              <a:chExt cx="692113" cy="997205"/>
            </a:xfrm>
          </p:grpSpPr>
          <p:sp>
            <p:nvSpPr>
              <p:cNvPr id="21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121667" y="1678670"/>
                <a:ext cx="519403" cy="997205"/>
              </a:xfrm>
              <a:prstGeom prst="rect">
                <a:avLst/>
              </a:prstGeom>
              <a:solidFill>
                <a:schemeClr val="bg1"/>
              </a:solidFill>
              <a:ln w="19050">
                <a:solidFill>
                  <a:srgbClr val="CC0000"/>
                </a:solidFill>
              </a:ln>
              <a:effectLst>
                <a:outerShdw blurRad="50800" dist="38100" dir="2700000" algn="tl" rotWithShape="0">
                  <a:prstClr val="black">
                    <a:alpha val="40000"/>
                  </a:prstClr>
                </a:outerShdw>
              </a:effectLst>
            </p:spPr>
            <p:txBody>
              <a:bodyPr vert="eaVert" wrap="square" lIns="0" tIns="36000" rIns="16200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ＦＳＰＦ</a:t>
                </a:r>
                <a:endParaRPr lang="en-US" altLang="ja-JP"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50059" y="194730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176200"/>
                <a:ext cx="470837" cy="256881"/>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447925"/>
                <a:ext cx="470837" cy="193030"/>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省エネ</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172913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1" name="カギ線コネクタ 10"/>
            <p:cNvCxnSpPr>
              <a:stCxn id="160" idx="3"/>
              <a:endCxn id="224" idx="1"/>
            </p:cNvCxnSpPr>
            <p:nvPr/>
          </p:nvCxnSpPr>
          <p:spPr>
            <a:xfrm flipV="1">
              <a:off x="1186763" y="1882352"/>
              <a:ext cx="371247" cy="20650"/>
            </a:xfrm>
            <a:prstGeom prst="bentConnector3">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カギ線コネクタ 226"/>
            <p:cNvCxnSpPr>
              <a:stCxn id="221" idx="3"/>
              <a:endCxn id="135" idx="1"/>
            </p:cNvCxnSpPr>
            <p:nvPr/>
          </p:nvCxnSpPr>
          <p:spPr>
            <a:xfrm>
              <a:off x="1183025" y="2517168"/>
              <a:ext cx="374985" cy="7749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カギ線コネクタ 227"/>
            <p:cNvCxnSpPr>
              <a:stCxn id="220" idx="3"/>
              <a:endCxn id="130" idx="1"/>
            </p:cNvCxnSpPr>
            <p:nvPr/>
          </p:nvCxnSpPr>
          <p:spPr>
            <a:xfrm flipV="1">
              <a:off x="1186763" y="2100522"/>
              <a:ext cx="372349" cy="21433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カギ線コネクタ 228"/>
            <p:cNvCxnSpPr>
              <a:stCxn id="219" idx="3"/>
              <a:endCxn id="134" idx="1"/>
            </p:cNvCxnSpPr>
            <p:nvPr/>
          </p:nvCxnSpPr>
          <p:spPr>
            <a:xfrm>
              <a:off x="1186763" y="2105825"/>
              <a:ext cx="371247" cy="249037"/>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p:cNvGrpSpPr/>
            <p:nvPr/>
          </p:nvGrpSpPr>
          <p:grpSpPr>
            <a:xfrm>
              <a:off x="2571016" y="1715090"/>
              <a:ext cx="858449" cy="1064332"/>
              <a:chOff x="2682382" y="1703716"/>
              <a:chExt cx="858449" cy="1064332"/>
            </a:xfrm>
          </p:grpSpPr>
          <p:grpSp>
            <p:nvGrpSpPr>
              <p:cNvPr id="2" name="グループ化 1"/>
              <p:cNvGrpSpPr/>
              <p:nvPr/>
            </p:nvGrpSpPr>
            <p:grpSpPr>
              <a:xfrm>
                <a:off x="2892759" y="1703716"/>
                <a:ext cx="648072" cy="1064331"/>
                <a:chOff x="2809217" y="1706806"/>
                <a:chExt cx="648072" cy="1064331"/>
              </a:xfrm>
            </p:grpSpPr>
            <p:sp>
              <p:nvSpPr>
                <p:cNvPr id="15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09217" y="1706806"/>
                  <a:ext cx="648072" cy="1064331"/>
                </a:xfrm>
                <a:prstGeom prst="rect">
                  <a:avLst/>
                </a:prstGeom>
                <a:noFill/>
                <a:ln w="28575">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1912634"/>
                  <a:ext cx="544486" cy="180272"/>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DECS</a:t>
                  </a: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err="1">
                      <a:solidFill>
                        <a:prstClr val="black"/>
                      </a:solidFill>
                      <a:latin typeface="Meiryo UI" panose="020B0604030504040204" pitchFamily="50" charset="-128"/>
                      <a:ea typeface="Meiryo UI" panose="020B0604030504040204" pitchFamily="50" charset="-128"/>
                      <a:cs typeface="Meiryo UI" panose="020B0604030504040204" pitchFamily="50" charset="-128"/>
                    </a:rPr>
                    <a:t>IoT</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8"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132278"/>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PLANET</a:t>
                  </a:r>
                </a:p>
              </p:txBody>
            </p:sp>
            <p:sp>
              <p:nvSpPr>
                <p:cNvPr id="15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543358"/>
                  <a:ext cx="544486" cy="175088"/>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EMS</a:t>
                  </a:r>
                </a:p>
              </p:txBody>
            </p:sp>
            <p:sp>
              <p:nvSpPr>
                <p:cNvPr id="16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338695"/>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METS</a:t>
                  </a:r>
                </a:p>
              </p:txBody>
            </p:sp>
          </p:grpSp>
          <p:sp>
            <p:nvSpPr>
              <p:cNvPr id="16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82382" y="1703716"/>
                <a:ext cx="218451" cy="1064332"/>
              </a:xfrm>
              <a:prstGeom prst="rect">
                <a:avLst/>
              </a:prstGeom>
              <a:solidFill>
                <a:schemeClr val="bg1"/>
              </a:solidFill>
              <a:ln w="28575">
                <a:solidFill>
                  <a:schemeClr val="bg1">
                    <a:lumMod val="50000"/>
                  </a:schemeClr>
                </a:solidFill>
                <a:miter lim="800000"/>
                <a:headEnd/>
                <a:tailEnd/>
              </a:ln>
              <a:effectLst/>
              <a:extLst/>
            </p:spPr>
            <p:txBody>
              <a:bodyPr vert="eaVert" wrap="square" lIns="0" tIns="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体系化システム</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7" name="右矢印 176"/>
            <p:cNvSpPr/>
            <p:nvPr/>
          </p:nvSpPr>
          <p:spPr>
            <a:xfrm flipH="1">
              <a:off x="2159008" y="1969296"/>
              <a:ext cx="429297" cy="516282"/>
            </a:xfrm>
            <a:prstGeom prst="rightArrow">
              <a:avLst>
                <a:gd name="adj1" fmla="val 50000"/>
                <a:gd name="adj2" fmla="val 53642"/>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機能</a:t>
              </a:r>
              <a:endParaRPr lang="en-US" altLang="ja-JP" sz="900" dirty="0">
                <a:solidFill>
                  <a:srgbClr val="CC0000"/>
                </a:solidFill>
                <a:latin typeface="メイリオ" panose="020B0604030504040204" pitchFamily="50" charset="-128"/>
                <a:ea typeface="メイリオ" panose="020B0604030504040204" pitchFamily="50" charset="-128"/>
              </a:endParaRPr>
            </a:p>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最小化</a:t>
              </a:r>
            </a:p>
          </p:txBody>
        </p:sp>
      </p:grpSp>
      <p:sp>
        <p:nvSpPr>
          <p:cNvPr id="167" name="テキスト ボックス 166"/>
          <p:cNvSpPr txBox="1"/>
          <p:nvPr/>
        </p:nvSpPr>
        <p:spPr>
          <a:xfrm>
            <a:off x="6219360" y="552997"/>
            <a:ext cx="1336364" cy="231858"/>
          </a:xfrm>
          <a:prstGeom prst="rect">
            <a:avLst/>
          </a:prstGeom>
          <a:no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2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クラウド構築</a:t>
            </a:r>
          </a:p>
        </p:txBody>
      </p:sp>
      <p:grpSp>
        <p:nvGrpSpPr>
          <p:cNvPr id="264" name="グループ化 263"/>
          <p:cNvGrpSpPr/>
          <p:nvPr/>
        </p:nvGrpSpPr>
        <p:grpSpPr>
          <a:xfrm>
            <a:off x="4788024" y="2352056"/>
            <a:ext cx="4136570" cy="1664403"/>
            <a:chOff x="4788024" y="2833191"/>
            <a:chExt cx="4136570" cy="1664403"/>
          </a:xfrm>
        </p:grpSpPr>
        <p:sp>
          <p:nvSpPr>
            <p:cNvPr id="170" name="正方形/長方形 169">
              <a:extLst>
                <a:ext uri="{FF2B5EF4-FFF2-40B4-BE49-F238E27FC236}">
                  <a16:creationId xmlns:a16="http://schemas.microsoft.com/office/drawing/2014/main" id="{3AEE9E59-C4A5-4355-A419-473AC1A4981B}"/>
                </a:ext>
              </a:extLst>
            </p:cNvPr>
            <p:cNvSpPr/>
            <p:nvPr/>
          </p:nvSpPr>
          <p:spPr>
            <a:xfrm>
              <a:off x="4912340" y="4279900"/>
              <a:ext cx="72314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ﾕｰｻﾞ</a:t>
              </a:r>
            </a:p>
          </p:txBody>
        </p:sp>
        <p:grpSp>
          <p:nvGrpSpPr>
            <p:cNvPr id="171" name="グループ化 170">
              <a:extLst>
                <a:ext uri="{FF2B5EF4-FFF2-40B4-BE49-F238E27FC236}">
                  <a16:creationId xmlns:a16="http://schemas.microsoft.com/office/drawing/2014/main" id="{4897BB82-990E-44BC-9202-0183B351004E}"/>
                </a:ext>
              </a:extLst>
            </p:cNvPr>
            <p:cNvGrpSpPr/>
            <p:nvPr/>
          </p:nvGrpSpPr>
          <p:grpSpPr>
            <a:xfrm>
              <a:off x="4788024" y="2833191"/>
              <a:ext cx="4136570" cy="1664403"/>
              <a:chOff x="3382" y="5015656"/>
              <a:chExt cx="4136570" cy="1664403"/>
            </a:xfrm>
          </p:grpSpPr>
          <p:pic>
            <p:nvPicPr>
              <p:cNvPr id="173" name="Picture 10" descr="オペレーターのシルエット07 | 無料のAi・PNG白黒シルエットイラスト">
                <a:extLst>
                  <a:ext uri="{FF2B5EF4-FFF2-40B4-BE49-F238E27FC236}">
                    <a16:creationId xmlns:a16="http://schemas.microsoft.com/office/drawing/2014/main" id="{D2F92D30-CFDB-406A-A04A-7174E10B291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998" t="12003" r="16188" b="12416"/>
              <a:stretch/>
            </p:blipFill>
            <p:spPr bwMode="auto">
              <a:xfrm>
                <a:off x="2211051" y="5650153"/>
                <a:ext cx="300746" cy="340202"/>
              </a:xfrm>
              <a:prstGeom prst="rect">
                <a:avLst/>
              </a:prstGeom>
              <a:noFill/>
              <a:extLst>
                <a:ext uri="{909E8E84-426E-40DD-AFC4-6F175D3DCCD1}">
                  <a14:hiddenFill xmlns:a14="http://schemas.microsoft.com/office/drawing/2010/main">
                    <a:solidFill>
                      <a:srgbClr val="FFFFFF"/>
                    </a:solidFill>
                  </a14:hiddenFill>
                </a:ext>
              </a:extLst>
            </p:spPr>
          </p:pic>
          <p:sp>
            <p:nvSpPr>
              <p:cNvPr id="174" name="Rectangle 11">
                <a:extLst>
                  <a:ext uri="{FF2B5EF4-FFF2-40B4-BE49-F238E27FC236}">
                    <a16:creationId xmlns:a16="http://schemas.microsoft.com/office/drawing/2014/main" id="{10BA83C3-8875-4276-A224-7877D808264D}"/>
                  </a:ext>
                </a:extLst>
              </p:cNvPr>
              <p:cNvSpPr>
                <a:spLocks noChangeArrowheads="1"/>
              </p:cNvSpPr>
              <p:nvPr/>
            </p:nvSpPr>
            <p:spPr bwMode="auto">
              <a:xfrm>
                <a:off x="3382" y="5015656"/>
                <a:ext cx="34091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案</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情報活用からのオペレータアクション</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76" name="Rectangle 11">
                <a:extLst>
                  <a:ext uri="{FF2B5EF4-FFF2-40B4-BE49-F238E27FC236}">
                    <a16:creationId xmlns:a16="http://schemas.microsoft.com/office/drawing/2014/main" id="{3D4E5FBE-0D9E-49C4-B4B3-8C6FF8B0D0AA}"/>
                  </a:ext>
                </a:extLst>
              </p:cNvPr>
              <p:cNvSpPr>
                <a:spLocks noChangeArrowheads="1"/>
              </p:cNvSpPr>
              <p:nvPr/>
            </p:nvSpPr>
            <p:spPr bwMode="auto">
              <a:xfrm>
                <a:off x="1301489"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逸脱を識別</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0" name="Rectangle 11">
                <a:extLst>
                  <a:ext uri="{FF2B5EF4-FFF2-40B4-BE49-F238E27FC236}">
                    <a16:creationId xmlns:a16="http://schemas.microsoft.com/office/drawing/2014/main" id="{48DAA316-4F82-40A6-AEC6-3A56B94C8429}"/>
                  </a:ext>
                </a:extLst>
              </p:cNvPr>
              <p:cNvSpPr>
                <a:spLocks noChangeArrowheads="1"/>
              </p:cNvSpPr>
              <p:nvPr/>
            </p:nvSpPr>
            <p:spPr bwMode="auto">
              <a:xfrm>
                <a:off x="2529524"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重要度を判断</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8" name="Rectangle 11">
                <a:extLst>
                  <a:ext uri="{FF2B5EF4-FFF2-40B4-BE49-F238E27FC236}">
                    <a16:creationId xmlns:a16="http://schemas.microsoft.com/office/drawing/2014/main" id="{206F19A9-0115-4DFB-910C-D994F441612C}"/>
                  </a:ext>
                </a:extLst>
              </p:cNvPr>
              <p:cNvSpPr>
                <a:spLocks noChangeArrowheads="1"/>
              </p:cNvSpPr>
              <p:nvPr/>
            </p:nvSpPr>
            <p:spPr bwMode="auto">
              <a:xfrm>
                <a:off x="75390" y="5694420"/>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自動収集</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5" name="正方形/長方形 224">
                <a:extLst>
                  <a:ext uri="{FF2B5EF4-FFF2-40B4-BE49-F238E27FC236}">
                    <a16:creationId xmlns:a16="http://schemas.microsoft.com/office/drawing/2014/main" id="{79A61A73-9107-4E20-AEC1-1EEE524B9EAA}"/>
                  </a:ext>
                </a:extLst>
              </p:cNvPr>
              <p:cNvSpPr/>
              <p:nvPr/>
            </p:nvSpPr>
            <p:spPr>
              <a:xfrm>
                <a:off x="1410601" y="5612483"/>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異常検知</a:t>
                </a:r>
              </a:p>
            </p:txBody>
          </p:sp>
          <p:sp>
            <p:nvSpPr>
              <p:cNvPr id="226" name="正方形/長方形 225">
                <a:extLst>
                  <a:ext uri="{FF2B5EF4-FFF2-40B4-BE49-F238E27FC236}">
                    <a16:creationId xmlns:a16="http://schemas.microsoft.com/office/drawing/2014/main" id="{B6F27AE0-18C9-46BB-BEB8-75A45D098EF9}"/>
                  </a:ext>
                </a:extLst>
              </p:cNvPr>
              <p:cNvSpPr/>
              <p:nvPr/>
            </p:nvSpPr>
            <p:spPr>
              <a:xfrm>
                <a:off x="2591238" y="5612482"/>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処置・対応</a:t>
                </a:r>
              </a:p>
            </p:txBody>
          </p:sp>
          <p:cxnSp>
            <p:nvCxnSpPr>
              <p:cNvPr id="230" name="直線コネクタ 229">
                <a:extLst>
                  <a:ext uri="{FF2B5EF4-FFF2-40B4-BE49-F238E27FC236}">
                    <a16:creationId xmlns:a16="http://schemas.microsoft.com/office/drawing/2014/main" id="{26DFAF24-9E52-4FA0-8EA3-F5546F4A1897}"/>
                  </a:ext>
                </a:extLst>
              </p:cNvPr>
              <p:cNvCxnSpPr>
                <a:cxnSpLocks/>
              </p:cNvCxnSpPr>
              <p:nvPr/>
            </p:nvCxnSpPr>
            <p:spPr>
              <a:xfrm>
                <a:off x="610472" y="5585037"/>
                <a:ext cx="800129"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A7AAC39E-195B-4179-8DD5-D2C9AC13E403}"/>
                  </a:ext>
                </a:extLst>
              </p:cNvPr>
              <p:cNvCxnSpPr/>
              <p:nvPr/>
            </p:nvCxnSpPr>
            <p:spPr>
              <a:xfrm>
                <a:off x="471258" y="6112503"/>
                <a:ext cx="936718"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32" name="図 231">
                <a:extLst>
                  <a:ext uri="{FF2B5EF4-FFF2-40B4-BE49-F238E27FC236}">
                    <a16:creationId xmlns:a16="http://schemas.microsoft.com/office/drawing/2014/main" id="{FF134F12-8C40-43A1-A921-6AD26D9ABC25}"/>
                  </a:ext>
                </a:extLst>
              </p:cNvPr>
              <p:cNvPicPr>
                <a:picLocks noChangeAspect="1"/>
              </p:cNvPicPr>
              <p:nvPr/>
            </p:nvPicPr>
            <p:blipFill>
              <a:blip r:embed="rId6"/>
              <a:stretch>
                <a:fillRect/>
              </a:stretch>
            </p:blipFill>
            <p:spPr>
              <a:xfrm>
                <a:off x="971600" y="5477418"/>
                <a:ext cx="207282" cy="231668"/>
              </a:xfrm>
              <a:prstGeom prst="rect">
                <a:avLst/>
              </a:prstGeom>
            </p:spPr>
          </p:pic>
          <p:pic>
            <p:nvPicPr>
              <p:cNvPr id="234" name="図 233">
                <a:extLst>
                  <a:ext uri="{FF2B5EF4-FFF2-40B4-BE49-F238E27FC236}">
                    <a16:creationId xmlns:a16="http://schemas.microsoft.com/office/drawing/2014/main" id="{10AFA83C-5A5B-4390-8D7B-F083A58DEBA5}"/>
                  </a:ext>
                </a:extLst>
              </p:cNvPr>
              <p:cNvPicPr>
                <a:picLocks noChangeAspect="1"/>
              </p:cNvPicPr>
              <p:nvPr/>
            </p:nvPicPr>
            <p:blipFill>
              <a:blip r:embed="rId6"/>
              <a:stretch>
                <a:fillRect/>
              </a:stretch>
            </p:blipFill>
            <p:spPr>
              <a:xfrm>
                <a:off x="971600" y="5996669"/>
                <a:ext cx="207282" cy="231668"/>
              </a:xfrm>
              <a:prstGeom prst="rect">
                <a:avLst/>
              </a:prstGeom>
            </p:spPr>
          </p:pic>
          <p:cxnSp>
            <p:nvCxnSpPr>
              <p:cNvPr id="235" name="直線コネクタ 234">
                <a:extLst>
                  <a:ext uri="{FF2B5EF4-FFF2-40B4-BE49-F238E27FC236}">
                    <a16:creationId xmlns:a16="http://schemas.microsoft.com/office/drawing/2014/main" id="{1ACF6DF5-79DF-49EA-AFE0-6E1148601753}"/>
                  </a:ext>
                </a:extLst>
              </p:cNvPr>
              <p:cNvCxnSpPr>
                <a:cxnSpLocks/>
              </p:cNvCxnSpPr>
              <p:nvPr/>
            </p:nvCxnSpPr>
            <p:spPr>
              <a:xfrm>
                <a:off x="1407976" y="5585037"/>
                <a:ext cx="0" cy="527466"/>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36" name="四角形: 角を丸くする 167">
                <a:extLst>
                  <a:ext uri="{FF2B5EF4-FFF2-40B4-BE49-F238E27FC236}">
                    <a16:creationId xmlns:a16="http://schemas.microsoft.com/office/drawing/2014/main" id="{8069DCA6-6B12-4378-BDAC-9D8E56154311}"/>
                  </a:ext>
                </a:extLst>
              </p:cNvPr>
              <p:cNvSpPr/>
              <p:nvPr/>
            </p:nvSpPr>
            <p:spPr>
              <a:xfrm>
                <a:off x="225718" y="5361638"/>
                <a:ext cx="498228" cy="1245879"/>
              </a:xfrm>
              <a:prstGeom prst="roundRect">
                <a:avLst>
                  <a:gd name="adj" fmla="val 7939"/>
                </a:avLst>
              </a:prstGeom>
              <a:noFill/>
              <a:ln w="952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pic>
            <p:nvPicPr>
              <p:cNvPr id="237" name="図 236">
                <a:extLst>
                  <a:ext uri="{FF2B5EF4-FFF2-40B4-BE49-F238E27FC236}">
                    <a16:creationId xmlns:a16="http://schemas.microsoft.com/office/drawing/2014/main" id="{11F5010C-3194-49E2-B250-4A60F3958BD6}"/>
                  </a:ext>
                </a:extLst>
              </p:cNvPr>
              <p:cNvPicPr>
                <a:picLocks noChangeAspect="1"/>
              </p:cNvPicPr>
              <p:nvPr/>
            </p:nvPicPr>
            <p:blipFill>
              <a:blip r:embed="rId7"/>
              <a:stretch>
                <a:fillRect/>
              </a:stretch>
            </p:blipFill>
            <p:spPr>
              <a:xfrm>
                <a:off x="3541796" y="5139968"/>
                <a:ext cx="309082" cy="403677"/>
              </a:xfrm>
              <a:prstGeom prst="rect">
                <a:avLst/>
              </a:prstGeom>
            </p:spPr>
          </p:pic>
          <p:sp>
            <p:nvSpPr>
              <p:cNvPr id="238" name="正方形/長方形 237">
                <a:extLst>
                  <a:ext uri="{FF2B5EF4-FFF2-40B4-BE49-F238E27FC236}">
                    <a16:creationId xmlns:a16="http://schemas.microsoft.com/office/drawing/2014/main" id="{06085699-DB89-447F-A94E-64591F5972F4}"/>
                  </a:ext>
                </a:extLst>
              </p:cNvPr>
              <p:cNvSpPr/>
              <p:nvPr/>
            </p:nvSpPr>
            <p:spPr>
              <a:xfrm>
                <a:off x="3327456" y="5551155"/>
                <a:ext cx="772077"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状態監視</a:t>
                </a:r>
              </a:p>
            </p:txBody>
          </p:sp>
          <p:pic>
            <p:nvPicPr>
              <p:cNvPr id="239" name="Picture 14" descr="アラーム管理機能の紹介 | ITマネジメント | LanScope Cat">
                <a:extLst>
                  <a:ext uri="{FF2B5EF4-FFF2-40B4-BE49-F238E27FC236}">
                    <a16:creationId xmlns:a16="http://schemas.microsoft.com/office/drawing/2014/main" id="{12F43AA8-3298-4AD0-9D08-83E06634F8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494" t="28654" r="34921" b="26554"/>
              <a:stretch/>
            </p:blipFill>
            <p:spPr bwMode="auto">
              <a:xfrm>
                <a:off x="3515166" y="5705177"/>
                <a:ext cx="341631" cy="33705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nvoice icon vector isolated on white background, Invoice sign , linear symbol and stroke design elements in outline style. Invoice icon vector isolated on white stock illustration">
                <a:extLst>
                  <a:ext uri="{FF2B5EF4-FFF2-40B4-BE49-F238E27FC236}">
                    <a16:creationId xmlns:a16="http://schemas.microsoft.com/office/drawing/2014/main" id="{E62DD3D5-D2A3-4CC2-82A4-D67482157A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8382" y="6149028"/>
                <a:ext cx="415197" cy="415197"/>
              </a:xfrm>
              <a:prstGeom prst="rect">
                <a:avLst/>
              </a:prstGeom>
              <a:noFill/>
              <a:extLst>
                <a:ext uri="{909E8E84-426E-40DD-AFC4-6F175D3DCCD1}">
                  <a14:hiddenFill xmlns:a14="http://schemas.microsoft.com/office/drawing/2010/main">
                    <a:solidFill>
                      <a:srgbClr val="FFFFFF"/>
                    </a:solidFill>
                  </a14:hiddenFill>
                </a:ext>
              </a:extLst>
            </p:spPr>
          </p:pic>
          <p:sp>
            <p:nvSpPr>
              <p:cNvPr id="241" name="正方形/長方形 240">
                <a:extLst>
                  <a:ext uri="{FF2B5EF4-FFF2-40B4-BE49-F238E27FC236}">
                    <a16:creationId xmlns:a16="http://schemas.microsoft.com/office/drawing/2014/main" id="{0C02061B-FBEC-4454-A22C-65916144B0B0}"/>
                  </a:ext>
                </a:extLst>
              </p:cNvPr>
              <p:cNvSpPr/>
              <p:nvPr/>
            </p:nvSpPr>
            <p:spPr>
              <a:xfrm>
                <a:off x="3275856" y="5990823"/>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異常管理</a:t>
                </a:r>
              </a:p>
            </p:txBody>
          </p:sp>
          <p:cxnSp>
            <p:nvCxnSpPr>
              <p:cNvPr id="242" name="直線コネクタ 241">
                <a:extLst>
                  <a:ext uri="{FF2B5EF4-FFF2-40B4-BE49-F238E27FC236}">
                    <a16:creationId xmlns:a16="http://schemas.microsoft.com/office/drawing/2014/main" id="{107A7ED4-A538-43AA-8712-0180A81ED430}"/>
                  </a:ext>
                </a:extLst>
              </p:cNvPr>
              <p:cNvCxnSpPr>
                <a:cxnSpLocks/>
              </p:cNvCxnSpPr>
              <p:nvPr/>
            </p:nvCxnSpPr>
            <p:spPr>
              <a:xfrm>
                <a:off x="723462" y="6396977"/>
                <a:ext cx="2880000"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44" name="図 243">
                <a:extLst>
                  <a:ext uri="{FF2B5EF4-FFF2-40B4-BE49-F238E27FC236}">
                    <a16:creationId xmlns:a16="http://schemas.microsoft.com/office/drawing/2014/main" id="{D73933E1-EAFF-446E-9AB0-1E3320684905}"/>
                  </a:ext>
                </a:extLst>
              </p:cNvPr>
              <p:cNvPicPr>
                <a:picLocks noChangeAspect="1"/>
              </p:cNvPicPr>
              <p:nvPr/>
            </p:nvPicPr>
            <p:blipFill>
              <a:blip r:embed="rId6"/>
              <a:stretch>
                <a:fillRect/>
              </a:stretch>
            </p:blipFill>
            <p:spPr>
              <a:xfrm flipH="1">
                <a:off x="2102900" y="6281143"/>
                <a:ext cx="207282" cy="231668"/>
              </a:xfrm>
              <a:prstGeom prst="rect">
                <a:avLst/>
              </a:prstGeom>
            </p:spPr>
          </p:pic>
          <p:sp>
            <p:nvSpPr>
              <p:cNvPr id="245" name="正方形/長方形 244">
                <a:extLst>
                  <a:ext uri="{FF2B5EF4-FFF2-40B4-BE49-F238E27FC236}">
                    <a16:creationId xmlns:a16="http://schemas.microsoft.com/office/drawing/2014/main" id="{7F875C8E-EA99-4458-B868-734851AF9055}"/>
                  </a:ext>
                </a:extLst>
              </p:cNvPr>
              <p:cNvSpPr/>
              <p:nvPr/>
            </p:nvSpPr>
            <p:spPr>
              <a:xfrm>
                <a:off x="3263103" y="6497958"/>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保全提案</a:t>
                </a:r>
              </a:p>
            </p:txBody>
          </p:sp>
          <p:sp>
            <p:nvSpPr>
              <p:cNvPr id="248" name="正方形/長方形 247">
                <a:extLst>
                  <a:ext uri="{FF2B5EF4-FFF2-40B4-BE49-F238E27FC236}">
                    <a16:creationId xmlns:a16="http://schemas.microsoft.com/office/drawing/2014/main" id="{61B32F5B-ED7B-4983-A6F6-EB655BE841EA}"/>
                  </a:ext>
                </a:extLst>
              </p:cNvPr>
              <p:cNvSpPr/>
              <p:nvPr/>
            </p:nvSpPr>
            <p:spPr>
              <a:xfrm>
                <a:off x="2030297" y="6024324"/>
                <a:ext cx="100981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付加価値</a:t>
                </a:r>
              </a:p>
            </p:txBody>
          </p:sp>
          <p:sp>
            <p:nvSpPr>
              <p:cNvPr id="265" name="正方形/長方形 264">
                <a:extLst>
                  <a:ext uri="{FF2B5EF4-FFF2-40B4-BE49-F238E27FC236}">
                    <a16:creationId xmlns:a16="http://schemas.microsoft.com/office/drawing/2014/main" id="{61B32F5B-ED7B-4983-A6F6-EB655BE841EA}"/>
                  </a:ext>
                </a:extLst>
              </p:cNvPr>
              <p:cNvSpPr/>
              <p:nvPr/>
            </p:nvSpPr>
            <p:spPr>
              <a:xfrm>
                <a:off x="726787" y="6268915"/>
                <a:ext cx="148909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ﾚｺﾒﾝﾃﾞｰｼｮﾝ･ｴｽｶﾚｰｼｮﾝ</a:t>
                </a:r>
              </a:p>
            </p:txBody>
          </p:sp>
          <p:pic>
            <p:nvPicPr>
              <p:cNvPr id="212" name="Picture 6" descr="Excel（エクセル）入力に便利なショートカットキー | 現役講師が伝授 ...">
                <a:extLst>
                  <a:ext uri="{FF2B5EF4-FFF2-40B4-BE49-F238E27FC236}">
                    <a16:creationId xmlns:a16="http://schemas.microsoft.com/office/drawing/2014/main" id="{F759BF2E-BAB9-4736-AD29-7E6CEDAC33D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4443" y="5945060"/>
                <a:ext cx="299187" cy="30780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8" descr="データベースのアイコン素材 | 無料のアイコンイラスト集 icon-pit">
                <a:extLst>
                  <a:ext uri="{FF2B5EF4-FFF2-40B4-BE49-F238E27FC236}">
                    <a16:creationId xmlns:a16="http://schemas.microsoft.com/office/drawing/2014/main" id="{50E4B3E8-4851-4FCE-846C-4C792AE9EE0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444" y="5382906"/>
                <a:ext cx="401542" cy="401542"/>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11">
                <a:extLst>
                  <a:ext uri="{FF2B5EF4-FFF2-40B4-BE49-F238E27FC236}">
                    <a16:creationId xmlns:a16="http://schemas.microsoft.com/office/drawing/2014/main" id="{5BE22D0F-A118-4EE4-ABAA-D34A100D2E49}"/>
                  </a:ext>
                </a:extLst>
              </p:cNvPr>
              <p:cNvSpPr>
                <a:spLocks noChangeArrowheads="1"/>
              </p:cNvSpPr>
              <p:nvPr/>
            </p:nvSpPr>
            <p:spPr bwMode="auto">
              <a:xfrm>
                <a:off x="75390" y="6215032"/>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手動入力</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49" name="正方形/長方形 248">
              <a:extLst>
                <a:ext uri="{FF2B5EF4-FFF2-40B4-BE49-F238E27FC236}">
                  <a16:creationId xmlns:a16="http://schemas.microsoft.com/office/drawing/2014/main" id="{D5C125B6-BD84-4491-B03A-2FBB2FF2AEBD}"/>
                </a:ext>
              </a:extLst>
            </p:cNvPr>
            <p:cNvSpPr/>
            <p:nvPr/>
          </p:nvSpPr>
          <p:spPr>
            <a:xfrm>
              <a:off x="6667981" y="3250922"/>
              <a:ext cx="952732" cy="271869"/>
            </a:xfrm>
            <a:prstGeom prst="rect">
              <a:avLst/>
            </a:prstGeom>
          </p:spPr>
          <p:txBody>
            <a:bodyPr wrap="square">
              <a:spAutoFit/>
            </a:bodyPr>
            <a:lstStyle/>
            <a:p>
              <a:pPr algn="ctr" fontAlgn="base">
                <a:lnSpc>
                  <a:spcPts val="700"/>
                </a:lnSpc>
                <a:spcBef>
                  <a:spcPct val="0"/>
                </a:spcBef>
                <a:spcAft>
                  <a:spcPct val="0"/>
                </a:spcAft>
                <a:defRPr/>
              </a:pPr>
              <a:r>
                <a:rPr lang="en-US" altLang="ja-JP" sz="800" dirty="0">
                  <a:solidFill>
                    <a:prstClr val="black"/>
                  </a:solidFill>
                  <a:latin typeface="Meiryo UI" panose="020B0604030504040204" pitchFamily="50" charset="-128"/>
                  <a:ea typeface="Meiryo UI" panose="020B0604030504040204" pitchFamily="50" charset="-128"/>
                </a:rPr>
                <a:t>ROS</a:t>
              </a:r>
            </a:p>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ｵﾍﾟﾚｰﾀ</a:t>
              </a:r>
            </a:p>
          </p:txBody>
        </p:sp>
        <p:sp>
          <p:nvSpPr>
            <p:cNvPr id="25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107966" y="3979763"/>
              <a:ext cx="821122" cy="395620"/>
            </a:xfrm>
            <a:prstGeom prst="rect">
              <a:avLst/>
            </a:prstGeom>
            <a:solidFill>
              <a:schemeClr val="bg1"/>
            </a:solidFill>
            <a:ln>
              <a:solidFill>
                <a:srgbClr val="CC0000"/>
              </a:solidFill>
            </a:ln>
            <a:effectLst/>
            <a:extLst/>
          </p:spPr>
          <p:txBody>
            <a:bodyPr wrap="square" lIns="36000" tIns="36000" rIns="36000" bIns="3600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・迅速異常処置</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・故障予知</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CBM</a:t>
              </a: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EBM</a:t>
              </a:r>
            </a:p>
          </p:txBody>
        </p:sp>
      </p:grpSp>
      <p:sp>
        <p:nvSpPr>
          <p:cNvPr id="138" name="四角形: 角を丸くする 19">
            <a:extLst>
              <a:ext uri="{FF2B5EF4-FFF2-40B4-BE49-F238E27FC236}">
                <a16:creationId xmlns:a16="http://schemas.microsoft.com/office/drawing/2014/main" id="{475ACF74-04A0-49CB-AC90-88E09DDCC9C5}"/>
              </a:ext>
            </a:extLst>
          </p:cNvPr>
          <p:cNvSpPr/>
          <p:nvPr/>
        </p:nvSpPr>
        <p:spPr>
          <a:xfrm>
            <a:off x="4888918" y="1920007"/>
            <a:ext cx="396886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rPr>
              <a:t>体系機能を最小限に統合⇒</a:t>
            </a:r>
            <a:r>
              <a:rPr lang="en-US" altLang="ja-JP" sz="1600" dirty="0">
                <a:solidFill>
                  <a:prstClr val="black"/>
                </a:solidFill>
                <a:latin typeface="Meiryo UI" panose="020B0604030504040204" pitchFamily="50" charset="-128"/>
                <a:ea typeface="Meiryo UI" panose="020B0604030504040204" pitchFamily="50" charset="-128"/>
              </a:rPr>
              <a:t>DNG</a:t>
            </a:r>
            <a:r>
              <a:rPr lang="ja-JP" altLang="en-US" sz="1600" dirty="0">
                <a:solidFill>
                  <a:prstClr val="black"/>
                </a:solidFill>
                <a:latin typeface="Meiryo UI" panose="020B0604030504040204" pitchFamily="50" charset="-128"/>
                <a:ea typeface="Meiryo UI" panose="020B0604030504040204" pitchFamily="50" charset="-128"/>
              </a:rPr>
              <a:t>共通化</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14916" y="1262643"/>
            <a:ext cx="25314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ビジネスモデルの考察　</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角丸四角形 141"/>
          <p:cNvSpPr/>
          <p:nvPr/>
        </p:nvSpPr>
        <p:spPr>
          <a:xfrm>
            <a:off x="2375497" y="1877298"/>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0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1649" y="1623322"/>
            <a:ext cx="1448391"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②どんな価値を</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9" name="角丸四角形 178"/>
          <p:cNvSpPr/>
          <p:nvPr/>
        </p:nvSpPr>
        <p:spPr>
          <a:xfrm>
            <a:off x="394589" y="3144751"/>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0100" y="2908239"/>
            <a:ext cx="1237707"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③どう提供し</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09613" y="3314432"/>
            <a:ext cx="17144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・委託契約費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・個別ｴﾝｼﾞﾆｱﾘﾝｸﾞ費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6" name="角丸四角形 185"/>
          <p:cNvSpPr/>
          <p:nvPr/>
        </p:nvSpPr>
        <p:spPr>
          <a:xfrm>
            <a:off x="2382589" y="3144751"/>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8741" y="2890775"/>
            <a:ext cx="1688132"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④対価をどう得るか</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7213" y="3442096"/>
            <a:ext cx="16696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監視情報</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ﾚｺﾒﾝﾃﾞｰｼｮﾝ・提案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1" name="四角形: 角を丸くする 19">
            <a:extLst>
              <a:ext uri="{FF2B5EF4-FFF2-40B4-BE49-F238E27FC236}">
                <a16:creationId xmlns:a16="http://schemas.microsoft.com/office/drawing/2014/main" id="{475ACF74-04A0-49CB-AC90-88E09DDCC9C5}"/>
              </a:ext>
            </a:extLst>
          </p:cNvPr>
          <p:cNvSpPr/>
          <p:nvPr/>
        </p:nvSpPr>
        <p:spPr>
          <a:xfrm>
            <a:off x="114916" y="4188715"/>
            <a:ext cx="4529092"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貢献の形や収益性のビジネスモデルのアイデア出し必要</a:t>
            </a:r>
            <a:endParaRPr lang="en-US" altLang="ja-JP" sz="1600" dirty="0">
              <a:solidFill>
                <a:prstClr val="black"/>
              </a:solidFill>
              <a:latin typeface="Meiryo UI" panose="020B0604030504040204" pitchFamily="50" charset="-128"/>
              <a:ea typeface="Meiryo UI" panose="020B0604030504040204" pitchFamily="50" charset="-128"/>
            </a:endParaRPr>
          </a:p>
        </p:txBody>
      </p:sp>
      <p:pic>
        <p:nvPicPr>
          <p:cNvPr id="3074" name="Picture 2" descr="困った顔で働く会社員のイラスト（男性） | かわいいフリー素材集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79084" y="3756076"/>
            <a:ext cx="387749" cy="387749"/>
          </a:xfrm>
          <a:prstGeom prst="rect">
            <a:avLst/>
          </a:prstGeom>
          <a:noFill/>
          <a:extLst>
            <a:ext uri="{909E8E84-426E-40DD-AFC4-6F175D3DCCD1}">
              <a14:hiddenFill xmlns:a14="http://schemas.microsoft.com/office/drawing/2010/main">
                <a:solidFill>
                  <a:srgbClr val="FFFFFF"/>
                </a:solidFill>
              </a14:hiddenFill>
            </a:ext>
          </a:extLst>
        </p:spPr>
      </p:pic>
      <p:sp>
        <p:nvSpPr>
          <p:cNvPr id="19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274708" y="3828808"/>
            <a:ext cx="748508" cy="242287"/>
          </a:xfrm>
          <a:prstGeom prst="roundRect">
            <a:avLst/>
          </a:prstGeom>
          <a:solidFill>
            <a:srgbClr val="CC0000"/>
          </a:solidFill>
          <a:ln>
            <a:noFill/>
          </a:ln>
          <a:effectLst/>
          <a:ex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収益性</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3" name="四角形: 角を丸くする 19">
            <a:extLst>
              <a:ext uri="{FF2B5EF4-FFF2-40B4-BE49-F238E27FC236}">
                <a16:creationId xmlns:a16="http://schemas.microsoft.com/office/drawing/2014/main" id="{475ACF74-04A0-49CB-AC90-88E09DDCC9C5}"/>
              </a:ext>
            </a:extLst>
          </p:cNvPr>
          <p:cNvSpPr/>
          <p:nvPr/>
        </p:nvSpPr>
        <p:spPr>
          <a:xfrm>
            <a:off x="155576" y="6391095"/>
            <a:ext cx="4238379"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FSPF</a:t>
            </a:r>
            <a:r>
              <a:rPr lang="ja-JP" altLang="en-US" sz="1600" dirty="0">
                <a:solidFill>
                  <a:prstClr val="black"/>
                </a:solidFill>
                <a:latin typeface="Meiryo UI" panose="020B0604030504040204" pitchFamily="50" charset="-128"/>
                <a:ea typeface="Meiryo UI" panose="020B0604030504040204" pitchFamily="50" charset="-128"/>
              </a:rPr>
              <a:t>を先行投資 回収→自走モデルを具現化</a:t>
            </a:r>
            <a:endParaRPr lang="en-US" altLang="ja-JP" sz="1600" dirty="0">
              <a:solidFill>
                <a:prstClr val="black"/>
              </a:solidFill>
              <a:latin typeface="Meiryo UI" panose="020B0604030504040204" pitchFamily="50" charset="-128"/>
              <a:ea typeface="Meiryo UI" panose="020B0604030504040204" pitchFamily="50" charset="-128"/>
            </a:endParaRPr>
          </a:p>
        </p:txBody>
      </p:sp>
      <p:grpSp>
        <p:nvGrpSpPr>
          <p:cNvPr id="262" name="グループ化 261"/>
          <p:cNvGrpSpPr/>
          <p:nvPr/>
        </p:nvGrpSpPr>
        <p:grpSpPr>
          <a:xfrm>
            <a:off x="227830" y="4592892"/>
            <a:ext cx="4416179" cy="1789460"/>
            <a:chOff x="139882" y="4625766"/>
            <a:chExt cx="4416179" cy="1789460"/>
          </a:xfrm>
        </p:grpSpPr>
        <p:sp>
          <p:nvSpPr>
            <p:cNvPr id="20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518987" y="5161918"/>
              <a:ext cx="491471" cy="1156311"/>
            </a:xfrm>
            <a:prstGeom prst="rect">
              <a:avLst/>
            </a:prstGeom>
            <a:solidFill>
              <a:srgbClr val="FFFF99"/>
            </a:solidFill>
            <a:ln>
              <a:noFill/>
            </a:ln>
            <a:effectLst>
              <a:outerShdw blurRad="50800" dist="38100" dir="2700000" algn="tl" rotWithShape="0">
                <a:prstClr val="black">
                  <a:alpha val="40000"/>
                </a:prstClr>
              </a:outerShdw>
            </a:effectLst>
          </p:spPr>
          <p:txBody>
            <a:bodyPr vert="eaVert"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各アイテム</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38842" y="4906361"/>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＜各社課題＞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39882" y="4625766"/>
              <a:ext cx="6538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レベル感</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2" name="グループ化 251"/>
            <p:cNvGrpSpPr/>
            <p:nvPr/>
          </p:nvGrpSpPr>
          <p:grpSpPr>
            <a:xfrm>
              <a:off x="2094631" y="5161918"/>
              <a:ext cx="1326436" cy="1145549"/>
              <a:chOff x="2094631" y="5110420"/>
              <a:chExt cx="1326436" cy="1145549"/>
            </a:xfrm>
          </p:grpSpPr>
          <p:sp>
            <p:nvSpPr>
              <p:cNvPr id="20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471501"/>
                <a:ext cx="973092" cy="397616"/>
              </a:xfrm>
              <a:prstGeom prst="rect">
                <a:avLst/>
              </a:prstGeom>
              <a:solidFill>
                <a:srgbClr val="99FF99"/>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ＰＬＡＮＥＴ</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1" name="グループ化 250"/>
              <p:cNvGrpSpPr/>
              <p:nvPr/>
            </p:nvGrpSpPr>
            <p:grpSpPr>
              <a:xfrm>
                <a:off x="2094631" y="5110422"/>
                <a:ext cx="1326436" cy="1145547"/>
                <a:chOff x="2094631" y="5110422"/>
                <a:chExt cx="1326436" cy="1145547"/>
              </a:xfrm>
            </p:grpSpPr>
            <p:sp>
              <p:nvSpPr>
                <p:cNvPr id="20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869116"/>
                  <a:ext cx="1326436" cy="386853"/>
                </a:xfrm>
                <a:prstGeom prst="rect">
                  <a:avLst/>
                </a:prstGeom>
                <a:solidFill>
                  <a:schemeClr val="accent1">
                    <a:lumMod val="60000"/>
                    <a:lumOff val="40000"/>
                  </a:schemeClr>
                </a:solidFill>
                <a:ln>
                  <a:noFill/>
                </a:ln>
                <a:effectLst/>
              </p:spPr>
              <p:txBody>
                <a:bodyPr wrap="square" lIns="0" tIns="108000" rIns="0" bIns="10800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DECS</a:t>
                  </a:r>
                </a:p>
              </p:txBody>
            </p:sp>
            <p:sp>
              <p:nvSpPr>
                <p:cNvPr id="20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057371" y="5110422"/>
                  <a:ext cx="363695" cy="765264"/>
                </a:xfrm>
                <a:prstGeom prst="rect">
                  <a:avLst/>
                </a:prstGeom>
                <a:solidFill>
                  <a:schemeClr val="accent1">
                    <a:lumMod val="60000"/>
                    <a:lumOff val="40000"/>
                  </a:schemeClr>
                </a:solidFill>
                <a:ln>
                  <a:noFill/>
                </a:ln>
                <a:effectLst/>
              </p:spPr>
              <p:txBody>
                <a:bodyPr vert="eaVert" wrap="square" lIns="0" tIns="36000" rIns="7200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ＩｏＴ</a:t>
                  </a:r>
                  <a:endPar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110420"/>
                <a:ext cx="961800" cy="365507"/>
              </a:xfrm>
              <a:prstGeom prst="rect">
                <a:avLst/>
              </a:prstGeom>
              <a:solidFill>
                <a:srgbClr val="FFCCCC"/>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ＥＭＳ</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004946" y="4906877"/>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1" name="グループ化 30"/>
            <p:cNvGrpSpPr/>
            <p:nvPr/>
          </p:nvGrpSpPr>
          <p:grpSpPr>
            <a:xfrm>
              <a:off x="465884" y="4986589"/>
              <a:ext cx="3754219" cy="1331640"/>
              <a:chOff x="334475" y="4877145"/>
              <a:chExt cx="3754219" cy="1331640"/>
            </a:xfrm>
          </p:grpSpPr>
          <p:sp>
            <p:nvSpPr>
              <p:cNvPr id="1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91923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法・契約遵守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62762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供給信頼性</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343111"/>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保全管理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5415" y="5057018"/>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0" name="グループ化 29"/>
              <p:cNvGrpSpPr/>
              <p:nvPr/>
            </p:nvGrpSpPr>
            <p:grpSpPr>
              <a:xfrm>
                <a:off x="334475" y="4877145"/>
                <a:ext cx="3754219" cy="1331640"/>
                <a:chOff x="399265" y="4868870"/>
                <a:chExt cx="3607181" cy="1331640"/>
              </a:xfrm>
            </p:grpSpPr>
            <p:cxnSp>
              <p:nvCxnSpPr>
                <p:cNvPr id="25" name="直線矢印コネクタ 24"/>
                <p:cNvCxnSpPr/>
                <p:nvPr/>
              </p:nvCxnSpPr>
              <p:spPr>
                <a:xfrm flipV="1">
                  <a:off x="399265" y="4868870"/>
                  <a:ext cx="0" cy="1331640"/>
                </a:xfrm>
                <a:prstGeom prst="straightConnector1">
                  <a:avLst/>
                </a:prstGeom>
                <a:ln w="28575">
                  <a:solidFill>
                    <a:schemeClr val="bg1">
                      <a:lumMod val="65000"/>
                    </a:schemeClr>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p:nvPr/>
              </p:nvCxnSpPr>
              <p:spPr>
                <a:xfrm>
                  <a:off x="399265" y="6200510"/>
                  <a:ext cx="3607181"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1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029323" y="4901932"/>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ソリューション＞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4" name="正方形/長方形 253"/>
            <p:cNvSpPr/>
            <p:nvPr/>
          </p:nvSpPr>
          <p:spPr>
            <a:xfrm>
              <a:off x="2094631" y="5159384"/>
              <a:ext cx="1326435" cy="11588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21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93469" y="6172939"/>
              <a:ext cx="748508" cy="242287"/>
            </a:xfrm>
            <a:prstGeom prst="roundRect">
              <a:avLst/>
            </a:prstGeom>
            <a:solidFill>
              <a:srgbClr val="CC0000"/>
            </a:solidFill>
            <a:ln>
              <a:noFill/>
            </a:ln>
            <a:effectLst/>
            <a:ex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統合化</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55" name="右矢印 254"/>
            <p:cNvSpPr/>
            <p:nvPr/>
          </p:nvSpPr>
          <p:spPr>
            <a:xfrm>
              <a:off x="1724191" y="5562513"/>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情報</a:t>
              </a:r>
            </a:p>
          </p:txBody>
        </p:sp>
        <p:sp>
          <p:nvSpPr>
            <p:cNvPr id="215" name="右矢印 214"/>
            <p:cNvSpPr/>
            <p:nvPr/>
          </p:nvSpPr>
          <p:spPr>
            <a:xfrm>
              <a:off x="3312367" y="5568886"/>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判断</a:t>
              </a:r>
            </a:p>
          </p:txBody>
        </p:sp>
        <p:sp>
          <p:nvSpPr>
            <p:cNvPr id="258" name="右矢印 257"/>
            <p:cNvSpPr/>
            <p:nvPr/>
          </p:nvSpPr>
          <p:spPr>
            <a:xfrm rot="5400000" flipV="1">
              <a:off x="1636686" y="4898146"/>
              <a:ext cx="268773" cy="2605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endParaRPr lang="ja-JP" altLang="en-US" sz="1000" dirty="0">
                <a:solidFill>
                  <a:prstClr val="white"/>
                </a:solidFill>
                <a:latin typeface="Meiryo UI" panose="020B0604030504040204" pitchFamily="50" charset="-128"/>
                <a:ea typeface="Meiryo UI" panose="020B0604030504040204" pitchFamily="50" charset="-128"/>
              </a:endParaRPr>
            </a:p>
          </p:txBody>
        </p:sp>
        <p:sp>
          <p:nvSpPr>
            <p:cNvPr id="259" name="正方形/長方形 258"/>
            <p:cNvSpPr/>
            <p:nvPr/>
          </p:nvSpPr>
          <p:spPr>
            <a:xfrm>
              <a:off x="1705674" y="4764431"/>
              <a:ext cx="2161476" cy="135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ja-JP" altLang="en-US" sz="1050" dirty="0">
                  <a:solidFill>
                    <a:prstClr val="white"/>
                  </a:solidFill>
                  <a:latin typeface="Meiryo UI" panose="020B0604030504040204" pitchFamily="50" charset="-128"/>
                  <a:ea typeface="Meiryo UI" panose="020B0604030504040204" pitchFamily="50" charset="-128"/>
                </a:rPr>
                <a:t>付加価値</a:t>
              </a:r>
            </a:p>
          </p:txBody>
        </p:sp>
        <p:sp>
          <p:nvSpPr>
            <p:cNvPr id="260" name="正方形/長方形 259"/>
            <p:cNvSpPr/>
            <p:nvPr/>
          </p:nvSpPr>
          <p:spPr>
            <a:xfrm>
              <a:off x="3722182" y="4872849"/>
              <a:ext cx="147513" cy="95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1050" dirty="0">
                <a:solidFill>
                  <a:prstClr val="white"/>
                </a:solidFill>
                <a:latin typeface="Meiryo UI" panose="020B0604030504040204" pitchFamily="50" charset="-128"/>
                <a:ea typeface="Meiryo UI" panose="020B0604030504040204" pitchFamily="50" charset="-128"/>
              </a:endParaRPr>
            </a:p>
          </p:txBody>
        </p:sp>
      </p:grpSp>
      <p:sp>
        <p:nvSpPr>
          <p:cNvPr id="263" name="右矢印 262"/>
          <p:cNvSpPr/>
          <p:nvPr/>
        </p:nvSpPr>
        <p:spPr>
          <a:xfrm rot="16200000">
            <a:off x="121846" y="5518255"/>
            <a:ext cx="1128483" cy="34499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rIns="0" rtlCol="0" anchor="ctr"/>
          <a:lstStyle/>
          <a:p>
            <a:pPr algn="ctr" fontAlgn="base">
              <a:spcBef>
                <a:spcPct val="0"/>
              </a:spcBef>
              <a:spcAft>
                <a:spcPct val="0"/>
              </a:spcAft>
              <a:defRPr/>
            </a:pPr>
            <a:r>
              <a:rPr lang="ja-JP" altLang="en-US" sz="1000" dirty="0">
                <a:solidFill>
                  <a:prstClr val="black"/>
                </a:solidFill>
                <a:latin typeface="Meiryo UI" panose="020B0604030504040204" pitchFamily="50" charset="-128"/>
                <a:ea typeface="Meiryo UI" panose="020B0604030504040204" pitchFamily="50" charset="-128"/>
              </a:rPr>
              <a:t>ニ｜ズ高まり</a:t>
            </a:r>
          </a:p>
        </p:txBody>
      </p:sp>
      <p:cxnSp>
        <p:nvCxnSpPr>
          <p:cNvPr id="266" name="直線コネクタ 265">
            <a:extLst>
              <a:ext uri="{FF2B5EF4-FFF2-40B4-BE49-F238E27FC236}">
                <a16:creationId xmlns:a16="http://schemas.microsoft.com/office/drawing/2014/main" id="{107A7ED4-A538-43AA-8712-0180A81ED430}"/>
              </a:ext>
            </a:extLst>
          </p:cNvPr>
          <p:cNvCxnSpPr>
            <a:cxnSpLocks/>
          </p:cNvCxnSpPr>
          <p:nvPr/>
        </p:nvCxnSpPr>
        <p:spPr>
          <a:xfrm>
            <a:off x="8126420" y="3392014"/>
            <a:ext cx="136604"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1ACF6DF5-79DF-49EA-AFE0-6E1148601753}"/>
              </a:ext>
            </a:extLst>
          </p:cNvPr>
          <p:cNvCxnSpPr>
            <a:cxnSpLocks/>
          </p:cNvCxnSpPr>
          <p:nvPr/>
        </p:nvCxnSpPr>
        <p:spPr>
          <a:xfrm>
            <a:off x="8116861" y="3389913"/>
            <a:ext cx="0" cy="347437"/>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8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628460" y="4091733"/>
            <a:ext cx="42961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試行スケジュール案</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ﾓﾃﾞﾙ投資 </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2,000</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200"/>
              </a:lnSpc>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現地ｾﾝｼﾝｸﾞ費</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033528" y="4558739"/>
            <a:ext cx="382989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＊ｻｰﾊﾞ側：別件 仮想環境構築 投資 </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4,000</a:t>
            </a: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千円要</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90" name="図 289"/>
          <p:cNvPicPr>
            <a:picLocks noChangeAspect="1"/>
          </p:cNvPicPr>
          <p:nvPr/>
        </p:nvPicPr>
        <p:blipFill rotWithShape="1">
          <a:blip r:embed="rId13" cstate="print">
            <a:extLst>
              <a:ext uri="{28A0092B-C50C-407E-A947-70E740481C1C}">
                <a14:useLocalDpi xmlns:a14="http://schemas.microsoft.com/office/drawing/2010/main" val="0"/>
              </a:ext>
            </a:extLst>
          </a:blip>
          <a:srcRect l="12614" r="16548"/>
          <a:stretch/>
        </p:blipFill>
        <p:spPr>
          <a:xfrm>
            <a:off x="5441116" y="3583145"/>
            <a:ext cx="200055" cy="282416"/>
          </a:xfrm>
          <a:prstGeom prst="rect">
            <a:avLst/>
          </a:prstGeom>
        </p:spPr>
      </p:pic>
      <p:graphicFrame>
        <p:nvGraphicFramePr>
          <p:cNvPr id="291" name="表 290"/>
          <p:cNvGraphicFramePr>
            <a:graphicFrameLocks noGrp="1"/>
          </p:cNvGraphicFramePr>
          <p:nvPr>
            <p:extLst/>
          </p:nvPr>
        </p:nvGraphicFramePr>
        <p:xfrm>
          <a:off x="4765994" y="4807181"/>
          <a:ext cx="4149942" cy="1518706"/>
        </p:xfrm>
        <a:graphic>
          <a:graphicData uri="http://schemas.openxmlformats.org/drawingml/2006/table">
            <a:tbl>
              <a:tblPr firstRow="1" bandRow="1"/>
              <a:tblGrid>
                <a:gridCol w="313223">
                  <a:extLst>
                    <a:ext uri="{9D8B030D-6E8A-4147-A177-3AD203B41FA5}">
                      <a16:colId xmlns:a16="http://schemas.microsoft.com/office/drawing/2014/main" val="3353440619"/>
                    </a:ext>
                  </a:extLst>
                </a:gridCol>
                <a:gridCol w="1975786">
                  <a:extLst>
                    <a:ext uri="{9D8B030D-6E8A-4147-A177-3AD203B41FA5}">
                      <a16:colId xmlns:a16="http://schemas.microsoft.com/office/drawing/2014/main" val="3989864369"/>
                    </a:ext>
                  </a:extLst>
                </a:gridCol>
                <a:gridCol w="1860933">
                  <a:extLst>
                    <a:ext uri="{9D8B030D-6E8A-4147-A177-3AD203B41FA5}">
                      <a16:colId xmlns:a16="http://schemas.microsoft.com/office/drawing/2014/main" val="1004835348"/>
                    </a:ext>
                  </a:extLst>
                </a:gridCol>
              </a:tblGrid>
              <a:tr h="30968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smtClean="0">
                          <a:latin typeface="Meiryo UI" panose="020B0604030504040204" pitchFamily="50" charset="-128"/>
                          <a:ea typeface="Meiryo UI" panose="020B0604030504040204" pitchFamily="50" charset="-128"/>
                        </a:rPr>
                        <a:t>上期</a:t>
                      </a:r>
                      <a:endParaRPr kumimoji="1" lang="ja-JP" altLang="en-US" sz="1500" dirty="0">
                        <a:latin typeface="Meiryo UI" panose="020B0604030504040204" pitchFamily="50" charset="-128"/>
                        <a:ea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smtClean="0">
                          <a:latin typeface="Meiryo UI" panose="020B0604030504040204" pitchFamily="50" charset="-128"/>
                          <a:ea typeface="Meiryo UI" panose="020B0604030504040204" pitchFamily="50" charset="-128"/>
                        </a:rPr>
                        <a:t>下期</a:t>
                      </a: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28282"/>
                    </a:solidFill>
                  </a:tcPr>
                </a:tc>
                <a:extLst>
                  <a:ext uri="{0D108BD9-81ED-4DB2-BD59-A6C34878D82A}">
                    <a16:rowId xmlns:a16="http://schemas.microsoft.com/office/drawing/2014/main" val="3828079340"/>
                  </a:ext>
                </a:extLst>
              </a:tr>
              <a:tr h="119866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500" b="1"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PF</a:t>
                      </a:r>
                      <a:r>
                        <a:rPr kumimoji="1" lang="ja-JP" altLang="en-US" sz="1500" b="1"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試行</a:t>
                      </a:r>
                      <a:endParaRPr kumimoji="1" lang="ja-JP" altLang="en-US" sz="15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a:txBody>
                  <a:tcPr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275338058"/>
                  </a:ext>
                </a:extLst>
              </a:tr>
            </a:tbl>
          </a:graphicData>
        </a:graphic>
      </p:graphicFrame>
      <p:sp>
        <p:nvSpPr>
          <p:cNvPr id="292" name="テキスト ボックス 291"/>
          <p:cNvSpPr txBox="1"/>
          <p:nvPr/>
        </p:nvSpPr>
        <p:spPr>
          <a:xfrm>
            <a:off x="6176089" y="5572444"/>
            <a:ext cx="1861678" cy="321866"/>
          </a:xfrm>
          <a:prstGeom prst="homePlate">
            <a:avLst/>
          </a:prstGeom>
          <a:solidFill>
            <a:srgbClr val="DC0032"/>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システム開発</a:t>
            </a: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試行機能</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293" name="テキスト ボックス 292"/>
          <p:cNvSpPr txBox="1"/>
          <p:nvPr/>
        </p:nvSpPr>
        <p:spPr>
          <a:xfrm>
            <a:off x="6177676" y="5165278"/>
            <a:ext cx="2017046" cy="308560"/>
          </a:xfrm>
          <a:prstGeom prst="homePlate">
            <a:avLst/>
          </a:prstGeom>
          <a:solidFill>
            <a:srgbClr val="00B050"/>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会社調査・お願い</a:t>
            </a:r>
          </a:p>
        </p:txBody>
      </p:sp>
      <p:sp>
        <p:nvSpPr>
          <p:cNvPr id="301" name="テキスト ボックス 300"/>
          <p:cNvSpPr txBox="1"/>
          <p:nvPr/>
        </p:nvSpPr>
        <p:spPr>
          <a:xfrm>
            <a:off x="8009296" y="5896961"/>
            <a:ext cx="906641" cy="384893"/>
          </a:xfrm>
          <a:prstGeom prst="homePlate">
            <a:avLst/>
          </a:prstGeom>
          <a:solidFill>
            <a:srgbClr val="0070C0"/>
          </a:solidFill>
          <a:ln w="19050">
            <a:noFill/>
            <a:prstDash val="sysDash"/>
          </a:ln>
        </p:spPr>
        <p:txBody>
          <a:bodyPr wrap="square" rtlCol="0" anchor="ctr">
            <a:noAutofit/>
          </a:bodyPr>
          <a:lstStyle/>
          <a:p>
            <a:pPr algn="ctr" eaLnBrk="0" fontAlgn="base" hangingPunct="0">
              <a:lnSpc>
                <a:spcPts val="1400"/>
              </a:lnSpc>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トライアル</a:t>
            </a:r>
            <a:endParaRPr kumimoji="0" lang="en-US" altLang="ja-JP" sz="1200" b="1" kern="0" dirty="0">
              <a:solidFill>
                <a:prstClr val="white"/>
              </a:solidFill>
              <a:latin typeface="Meiryo UI" panose="020B0604030504040204" pitchFamily="50" charset="-128"/>
              <a:ea typeface="Meiryo UI" panose="020B0604030504040204" pitchFamily="50" charset="-128"/>
            </a:endParaRPr>
          </a:p>
          <a:p>
            <a:pPr algn="ctr" eaLnBrk="0" fontAlgn="base" hangingPunct="0">
              <a:lnSpc>
                <a:spcPts val="1400"/>
              </a:lnSpc>
              <a:spcBef>
                <a:spcPct val="0"/>
              </a:spcBef>
              <a:spcAft>
                <a:spcPct val="0"/>
              </a:spcAft>
              <a:defRPr/>
            </a:pP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半年間</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302" name="四角形: 角を丸くする 19">
            <a:extLst>
              <a:ext uri="{FF2B5EF4-FFF2-40B4-BE49-F238E27FC236}">
                <a16:creationId xmlns:a16="http://schemas.microsoft.com/office/drawing/2014/main" id="{475ACF74-04A0-49CB-AC90-88E09DDCC9C5}"/>
              </a:ext>
            </a:extLst>
          </p:cNvPr>
          <p:cNvSpPr/>
          <p:nvPr/>
        </p:nvSpPr>
        <p:spPr>
          <a:xfrm>
            <a:off x="4546404" y="6393168"/>
            <a:ext cx="451788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施設分野の</a:t>
            </a:r>
            <a:r>
              <a:rPr lang="en-US" altLang="ja-JP" sz="1600" dirty="0">
                <a:solidFill>
                  <a:prstClr val="black"/>
                </a:solidFill>
                <a:latin typeface="Meiryo UI" panose="020B0604030504040204" pitchFamily="50" charset="-128"/>
                <a:ea typeface="Meiryo UI" panose="020B0604030504040204" pitchFamily="50" charset="-128"/>
              </a:rPr>
              <a:t>PF</a:t>
            </a:r>
            <a:r>
              <a:rPr lang="ja-JP" altLang="en-US" sz="1600" dirty="0">
                <a:solidFill>
                  <a:prstClr val="black"/>
                </a:solidFill>
                <a:latin typeface="Meiryo UI" panose="020B0604030504040204" pitchFamily="50" charset="-128"/>
                <a:ea typeface="Meiryo UI" panose="020B0604030504040204" pitchFamily="50" charset="-128"/>
              </a:rPr>
              <a:t>活用による貢献と</a:t>
            </a:r>
            <a:r>
              <a:rPr lang="ja-JP" altLang="en-US" sz="1600">
                <a:solidFill>
                  <a:prstClr val="black"/>
                </a:solidFill>
                <a:latin typeface="Meiryo UI" panose="020B0604030504040204" pitchFamily="50" charset="-128"/>
                <a:ea typeface="Meiryo UI" panose="020B0604030504040204" pitchFamily="50" charset="-128"/>
              </a:rPr>
              <a:t>収益の実現に</a:t>
            </a:r>
            <a:r>
              <a:rPr lang="ja-JP" altLang="en-US" sz="1600" dirty="0">
                <a:solidFill>
                  <a:prstClr val="black"/>
                </a:solidFill>
                <a:latin typeface="Meiryo UI" panose="020B0604030504040204" pitchFamily="50" charset="-128"/>
                <a:ea typeface="Meiryo UI" panose="020B0604030504040204" pitchFamily="50" charset="-128"/>
              </a:rPr>
              <a:t>挑戦</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0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8126421" y="5181450"/>
            <a:ext cx="1159839"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ｿﾘｭｰｼｮﾝ企画</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990492" y="5554082"/>
            <a:ext cx="83471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省ｴﾈ</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ITS</a:t>
            </a:r>
          </a:p>
        </p:txBody>
      </p:sp>
      <p:sp>
        <p:nvSpPr>
          <p:cNvPr id="30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584349" y="5846471"/>
            <a:ext cx="58547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GFM</a:t>
            </a:r>
          </a:p>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322167" y="5155574"/>
            <a:ext cx="721864" cy="1155606"/>
          </a:xfrm>
          <a:prstGeom prst="rect">
            <a:avLst/>
          </a:prstGeom>
          <a:solidFill>
            <a:srgbClr val="FFC000"/>
          </a:solidFill>
          <a:ln>
            <a:noFill/>
          </a:ln>
          <a:effectLst/>
          <a:extLst/>
        </p:spPr>
        <p:txBody>
          <a:bodyPr vert="eaVert" wrap="square" lIns="72000" anchor="ctr">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全体構想検討</a:t>
            </a:r>
            <a:endParaRPr lang="en-US" altLang="ja-JP"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27" name="動作設定ボタン: 進む/次へ 126">
            <a:hlinkClick r:id="rId4" action="ppaction://hlinksldjump" highlightClick="1"/>
          </p:cNvPr>
          <p:cNvSpPr/>
          <p:nvPr/>
        </p:nvSpPr>
        <p:spPr>
          <a:xfrm>
            <a:off x="2076543" y="4892294"/>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29" name="テキスト ボックス 128"/>
          <p:cNvSpPr txBox="1"/>
          <p:nvPr/>
        </p:nvSpPr>
        <p:spPr>
          <a:xfrm>
            <a:off x="2368115" y="5417085"/>
            <a:ext cx="858924" cy="207857"/>
          </a:xfrm>
          <a:prstGeom prst="rect">
            <a:avLst/>
          </a:prstGeom>
          <a:solidFill>
            <a:schemeClr val="bg1">
              <a:alpha val="50000"/>
            </a:schemeClr>
          </a:solid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6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ＦＳＰＦ</a:t>
            </a:r>
          </a:p>
        </p:txBody>
      </p:sp>
    </p:spTree>
    <p:extLst>
      <p:ext uri="{BB962C8B-B14F-4D97-AF65-F5344CB8AC3E}">
        <p14:creationId xmlns:p14="http://schemas.microsoft.com/office/powerpoint/2010/main" val="32136343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３</a:t>
            </a:r>
            <a:r>
              <a:rPr lang="ja-JP" altLang="en-US" dirty="0" smtClean="0">
                <a:latin typeface="BIZ UDPゴシック" panose="020B0400000000000000" pitchFamily="50" charset="-128"/>
                <a:ea typeface="BIZ UDPゴシック" panose="020B0400000000000000" pitchFamily="50" charset="-128"/>
              </a:rPr>
              <a:t>、施設シェアードサービス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7110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施設専門分野の</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施設管理から環境問題</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に最適なプラン・サービスを提供して</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の成長に貢献</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施設専門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運転・保全・省エネ・工事・緑化</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  分野を</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DNG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の課題や要望に応じてトータルサポート</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4" name="グループ化 3"/>
          <p:cNvGrpSpPr/>
          <p:nvPr/>
        </p:nvGrpSpPr>
        <p:grpSpPr>
          <a:xfrm>
            <a:off x="4898522" y="1701595"/>
            <a:ext cx="3651041" cy="3040630"/>
            <a:chOff x="-5997198" y="1701724"/>
            <a:chExt cx="3103782" cy="2584866"/>
          </a:xfrm>
        </p:grpSpPr>
        <p:sp>
          <p:nvSpPr>
            <p:cNvPr id="19" name="楕円 18"/>
            <p:cNvSpPr/>
            <p:nvPr/>
          </p:nvSpPr>
          <p:spPr>
            <a:xfrm>
              <a:off x="-5524908" y="2008682"/>
              <a:ext cx="2153657" cy="2147648"/>
            </a:xfrm>
            <a:prstGeom prst="ellipse">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rgbClr val="DC0032"/>
                </a:solidFill>
                <a:effectLst>
                  <a:outerShdw blurRad="38100" dist="38100" dir="2700000" algn="tl">
                    <a:srgbClr val="000000">
                      <a:alpha val="43137"/>
                    </a:srgbClr>
                  </a:outerShdw>
                </a:effectLst>
              </a:endParaRPr>
            </a:p>
          </p:txBody>
        </p:sp>
        <p:sp>
          <p:nvSpPr>
            <p:cNvPr id="57" name="楕円 56">
              <a:extLst>
                <a:ext uri="{FF2B5EF4-FFF2-40B4-BE49-F238E27FC236}">
                  <a16:creationId xmlns:a16="http://schemas.microsoft.com/office/drawing/2014/main" id="{0C87EA33-8890-449F-B9B3-41AEE1716C39}"/>
                </a:ext>
              </a:extLst>
            </p:cNvPr>
            <p:cNvSpPr/>
            <p:nvPr/>
          </p:nvSpPr>
          <p:spPr>
            <a:xfrm>
              <a:off x="-4284207" y="1715840"/>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環境性</a:t>
              </a:r>
              <a:endParaRPr lang="en-US" altLang="ja-JP"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向上</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4" name="楕円 63">
              <a:extLst>
                <a:ext uri="{FF2B5EF4-FFF2-40B4-BE49-F238E27FC236}">
                  <a16:creationId xmlns:a16="http://schemas.microsoft.com/office/drawing/2014/main" id="{0C87EA33-8890-449F-B9B3-41AEE1716C39}"/>
                </a:ext>
              </a:extLst>
            </p:cNvPr>
            <p:cNvSpPr/>
            <p:nvPr/>
          </p:nvSpPr>
          <p:spPr>
            <a:xfrm>
              <a:off x="-5435787" y="1701724"/>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儲かる</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省エネ</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5" name="楕円 64">
              <a:extLst>
                <a:ext uri="{FF2B5EF4-FFF2-40B4-BE49-F238E27FC236}">
                  <a16:creationId xmlns:a16="http://schemas.microsoft.com/office/drawing/2014/main" id="{0C87EA33-8890-449F-B9B3-41AEE1716C39}"/>
                </a:ext>
              </a:extLst>
            </p:cNvPr>
            <p:cNvSpPr/>
            <p:nvPr/>
          </p:nvSpPr>
          <p:spPr>
            <a:xfrm>
              <a:off x="-5997198" y="2620130"/>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保全費</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適正化</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6" name="楕円 65">
              <a:extLst>
                <a:ext uri="{FF2B5EF4-FFF2-40B4-BE49-F238E27FC236}">
                  <a16:creationId xmlns:a16="http://schemas.microsoft.com/office/drawing/2014/main" id="{0C87EA33-8890-449F-B9B3-41AEE1716C39}"/>
                </a:ext>
              </a:extLst>
            </p:cNvPr>
            <p:cNvSpPr/>
            <p:nvPr/>
          </p:nvSpPr>
          <p:spPr>
            <a:xfrm>
              <a:off x="-5435787" y="3545605"/>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工事</a:t>
              </a:r>
              <a:endParaRPr lang="en-US" altLang="ja-JP"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安全</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8" name="楕円 67">
              <a:extLst>
                <a:ext uri="{FF2B5EF4-FFF2-40B4-BE49-F238E27FC236}">
                  <a16:creationId xmlns:a16="http://schemas.microsoft.com/office/drawing/2014/main" id="{0C87EA33-8890-449F-B9B3-41AEE1716C39}"/>
                </a:ext>
              </a:extLst>
            </p:cNvPr>
            <p:cNvSpPr/>
            <p:nvPr/>
          </p:nvSpPr>
          <p:spPr>
            <a:xfrm>
              <a:off x="-4284207" y="3519854"/>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法令</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遵守</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9" name="楕円 68">
              <a:extLst>
                <a:ext uri="{FF2B5EF4-FFF2-40B4-BE49-F238E27FC236}">
                  <a16:creationId xmlns:a16="http://schemas.microsoft.com/office/drawing/2014/main" id="{0C87EA33-8890-449F-B9B3-41AEE1716C39}"/>
                </a:ext>
              </a:extLst>
            </p:cNvPr>
            <p:cNvSpPr/>
            <p:nvPr/>
          </p:nvSpPr>
          <p:spPr>
            <a:xfrm>
              <a:off x="-3755214" y="2654055"/>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生産性</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向上</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71" name="テキスト ボックス 70"/>
            <p:cNvSpPr txBox="1"/>
            <p:nvPr/>
          </p:nvSpPr>
          <p:spPr>
            <a:xfrm>
              <a:off x="-5304055" y="2632780"/>
              <a:ext cx="1739631" cy="70643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a:t>
              </a:r>
              <a:endParaRPr lang="en-US" altLang="ja-JP"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シェアードサービス</a:t>
              </a:r>
              <a:endParaRPr lang="en-US" altLang="ja-JP"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提供</a:t>
              </a:r>
              <a:r>
                <a:rPr lang="ja-JP" altLang="en-US"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価値</a:t>
              </a:r>
              <a:endParaRPr kumimoji="1" lang="ja-JP" altLang="en-US" b="1" i="0" u="sng" strike="noStrike" kern="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sp>
        <p:nvSpPr>
          <p:cNvPr id="74" name="正方形/長方形 73"/>
          <p:cNvSpPr/>
          <p:nvPr/>
        </p:nvSpPr>
        <p:spPr>
          <a:xfrm>
            <a:off x="282387" y="1510183"/>
            <a:ext cx="3960225" cy="1302921"/>
          </a:xfrm>
          <a:prstGeom prst="rect">
            <a:avLst/>
          </a:prstGeom>
        </p:spPr>
        <p:txBody>
          <a:bodyPr wrap="square">
            <a:spAutoFit/>
          </a:bodyPr>
          <a:lstStyle/>
          <a:p>
            <a:pPr lvl="0">
              <a:defRPr/>
            </a:pPr>
            <a:r>
              <a:rPr lang="en-US" altLang="ja-JP" b="1" dirty="0" smtClean="0">
                <a:solidFill>
                  <a:srgbClr val="000000"/>
                </a:solidFill>
                <a:latin typeface="BIZ UDPゴシック" panose="020B0400000000000000" pitchFamily="50" charset="-128"/>
                <a:ea typeface="BIZ UDPゴシック" panose="020B0400000000000000" pitchFamily="50" charset="-128"/>
              </a:rPr>
              <a:t>【</a:t>
            </a:r>
            <a:r>
              <a:rPr lang="ja-JP" altLang="en-US" b="1" dirty="0" smtClean="0">
                <a:solidFill>
                  <a:srgbClr val="000000"/>
                </a:solidFill>
                <a:latin typeface="BIZ UDPゴシック" panose="020B0400000000000000" pitchFamily="50" charset="-128"/>
                <a:ea typeface="BIZ UDPゴシック" panose="020B0400000000000000" pitchFamily="50" charset="-128"/>
              </a:rPr>
              <a:t>課題</a:t>
            </a:r>
            <a:r>
              <a:rPr lang="en-US" altLang="ja-JP" b="1" dirty="0" smtClean="0">
                <a:solidFill>
                  <a:srgbClr val="000000"/>
                </a:solidFill>
                <a:latin typeface="BIZ UDPゴシック" panose="020B0400000000000000" pitchFamily="50" charset="-128"/>
                <a:ea typeface="BIZ UDPゴシック" panose="020B0400000000000000" pitchFamily="50" charset="-128"/>
              </a:rPr>
              <a:t>】</a:t>
            </a:r>
            <a:r>
              <a:rPr lang="ja-JP" altLang="en-US" b="1" dirty="0" smtClean="0">
                <a:solidFill>
                  <a:srgbClr val="000000"/>
                </a:solidFill>
                <a:latin typeface="BIZ UDPゴシック" panose="020B0400000000000000" pitchFamily="50" charset="-128"/>
                <a:ea typeface="BIZ UDPゴシック" panose="020B0400000000000000" pitchFamily="50" charset="-128"/>
              </a:rPr>
              <a:t>保有する施設設備の増加</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　　　　→点在・条件</a:t>
            </a:r>
            <a:r>
              <a:rPr lang="ja-JP" altLang="en-US" b="1" dirty="0">
                <a:solidFill>
                  <a:srgbClr val="000000"/>
                </a:solidFill>
                <a:latin typeface="BIZ UDPゴシック" panose="020B0400000000000000" pitchFamily="50" charset="-128"/>
                <a:ea typeface="BIZ UDPゴシック" panose="020B0400000000000000" pitchFamily="50" charset="-128"/>
              </a:rPr>
              <a:t>や</a:t>
            </a:r>
            <a:r>
              <a:rPr lang="ja-JP" altLang="en-US" b="1" dirty="0" smtClean="0">
                <a:solidFill>
                  <a:srgbClr val="000000"/>
                </a:solidFill>
                <a:latin typeface="BIZ UDPゴシック" panose="020B0400000000000000" pitchFamily="50" charset="-128"/>
                <a:ea typeface="BIZ UDPゴシック" panose="020B0400000000000000" pitchFamily="50" charset="-128"/>
              </a:rPr>
              <a:t>課題多様</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・運用が複雑</a:t>
            </a:r>
            <a:r>
              <a:rPr lang="ja-JP" altLang="en-US" b="1" dirty="0" smtClean="0">
                <a:solidFill>
                  <a:srgbClr val="000000"/>
                </a:solidFill>
                <a:latin typeface="BIZ UDPゴシック" panose="020B0400000000000000" pitchFamily="50" charset="-128"/>
                <a:ea typeface="BIZ UDPゴシック" panose="020B0400000000000000" pitchFamily="50" charset="-128"/>
              </a:rPr>
              <a:t>・人手不足</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　　　　・ランニングコスト</a:t>
            </a:r>
            <a:r>
              <a:rPr lang="ja-JP" altLang="en-US" b="1" dirty="0">
                <a:solidFill>
                  <a:srgbClr val="000000"/>
                </a:solidFill>
                <a:latin typeface="BIZ UDPゴシック" panose="020B0400000000000000" pitchFamily="50" charset="-128"/>
                <a:ea typeface="BIZ UDPゴシック" panose="020B0400000000000000" pitchFamily="50" charset="-128"/>
              </a:rPr>
              <a:t>増加</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p:txBody>
      </p:sp>
      <p:sp>
        <p:nvSpPr>
          <p:cNvPr id="76" name="テキスト ボックス 75"/>
          <p:cNvSpPr txBox="1"/>
          <p:nvPr/>
        </p:nvSpPr>
        <p:spPr>
          <a:xfrm>
            <a:off x="256288" y="1084289"/>
            <a:ext cx="1425744"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a:t>
            </a:r>
            <a:r>
              <a:rPr lang="ja-JP" altLang="en-US" sz="1600" kern="0" dirty="0" smtClean="0">
                <a:latin typeface="BIZ UDPゴシック" panose="020B0400000000000000" pitchFamily="50" charset="-128"/>
                <a:ea typeface="BIZ UDPゴシック" panose="020B0400000000000000" pitchFamily="50" charset="-128"/>
              </a:rPr>
              <a:t>課題と目的</a:t>
            </a:r>
            <a:r>
              <a:rPr lang="en-US" altLang="ja-JP" sz="1600" kern="0" dirty="0" smtClean="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sp>
        <p:nvSpPr>
          <p:cNvPr id="67" name="正方形/長方形 66"/>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9" name="テキスト ボックス 78"/>
          <p:cNvSpPr txBox="1"/>
          <p:nvPr/>
        </p:nvSpPr>
        <p:spPr>
          <a:xfrm>
            <a:off x="4603797" y="1084289"/>
            <a:ext cx="1425744"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a:t>
            </a:r>
            <a:r>
              <a:rPr lang="ja-JP" altLang="en-US" sz="1600" kern="0" dirty="0" smtClean="0">
                <a:latin typeface="BIZ UDPゴシック" panose="020B0400000000000000" pitchFamily="50" charset="-128"/>
                <a:ea typeface="BIZ UDPゴシック" panose="020B0400000000000000" pitchFamily="50" charset="-128"/>
              </a:rPr>
              <a:t>解決策</a:t>
            </a:r>
            <a:r>
              <a:rPr lang="en-US" altLang="ja-JP" sz="1600" kern="0" dirty="0" smtClean="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grpSp>
        <p:nvGrpSpPr>
          <p:cNvPr id="10" name="グループ化 9"/>
          <p:cNvGrpSpPr/>
          <p:nvPr/>
        </p:nvGrpSpPr>
        <p:grpSpPr>
          <a:xfrm>
            <a:off x="9383784" y="3257659"/>
            <a:ext cx="3932155" cy="3299537"/>
            <a:chOff x="-6199803" y="4604159"/>
            <a:chExt cx="3932155" cy="3299537"/>
          </a:xfrm>
        </p:grpSpPr>
        <p:sp>
          <p:nvSpPr>
            <p:cNvPr id="100" name="正方形/長方形 99"/>
            <p:cNvSpPr/>
            <p:nvPr/>
          </p:nvSpPr>
          <p:spPr>
            <a:xfrm>
              <a:off x="-6159286" y="5542374"/>
              <a:ext cx="3891638" cy="2361322"/>
            </a:xfrm>
            <a:prstGeom prst="rect">
              <a:avLst/>
            </a:prstGeom>
            <a:gradFill>
              <a:gsLst>
                <a:gs pos="0">
                  <a:schemeClr val="accent4">
                    <a:lumMod val="50000"/>
                  </a:schemeClr>
                </a:gs>
                <a:gs pos="74000">
                  <a:schemeClr val="accent4">
                    <a:lumMod val="60000"/>
                    <a:lumOff val="40000"/>
                  </a:schemeClr>
                </a:gs>
                <a:gs pos="100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正方形/長方形 100"/>
            <p:cNvSpPr/>
            <p:nvPr/>
          </p:nvSpPr>
          <p:spPr>
            <a:xfrm>
              <a:off x="-6161543" y="4604159"/>
              <a:ext cx="3891638" cy="32867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フリーフォーム 101"/>
            <p:cNvSpPr/>
            <p:nvPr/>
          </p:nvSpPr>
          <p:spPr>
            <a:xfrm>
              <a:off x="-4944589" y="4882717"/>
              <a:ext cx="1885950" cy="659657"/>
            </a:xfrm>
            <a:custGeom>
              <a:avLst/>
              <a:gdLst>
                <a:gd name="connsiteX0" fmla="*/ 0 w 1885950"/>
                <a:gd name="connsiteY0" fmla="*/ 762000 h 781050"/>
                <a:gd name="connsiteX1" fmla="*/ 295275 w 1885950"/>
                <a:gd name="connsiteY1" fmla="*/ 371475 h 781050"/>
                <a:gd name="connsiteX2" fmla="*/ 866775 w 1885950"/>
                <a:gd name="connsiteY2" fmla="*/ 0 h 781050"/>
                <a:gd name="connsiteX3" fmla="*/ 1114425 w 1885950"/>
                <a:gd name="connsiteY3" fmla="*/ 304800 h 781050"/>
                <a:gd name="connsiteX4" fmla="*/ 1543050 w 1885950"/>
                <a:gd name="connsiteY4" fmla="*/ 428625 h 781050"/>
                <a:gd name="connsiteX5" fmla="*/ 1885950 w 1885950"/>
                <a:gd name="connsiteY5" fmla="*/ 781050 h 781050"/>
                <a:gd name="connsiteX6" fmla="*/ 0 w 1885950"/>
                <a:gd name="connsiteY6" fmla="*/ 762000 h 781050"/>
                <a:gd name="connsiteX0" fmla="*/ 0 w 1885950"/>
                <a:gd name="connsiteY0" fmla="*/ 762000 h 773430"/>
                <a:gd name="connsiteX1" fmla="*/ 295275 w 1885950"/>
                <a:gd name="connsiteY1" fmla="*/ 371475 h 773430"/>
                <a:gd name="connsiteX2" fmla="*/ 866775 w 1885950"/>
                <a:gd name="connsiteY2" fmla="*/ 0 h 773430"/>
                <a:gd name="connsiteX3" fmla="*/ 1114425 w 1885950"/>
                <a:gd name="connsiteY3" fmla="*/ 304800 h 773430"/>
                <a:gd name="connsiteX4" fmla="*/ 1543050 w 1885950"/>
                <a:gd name="connsiteY4" fmla="*/ 428625 h 773430"/>
                <a:gd name="connsiteX5" fmla="*/ 1885950 w 1885950"/>
                <a:gd name="connsiteY5" fmla="*/ 773430 h 773430"/>
                <a:gd name="connsiteX6" fmla="*/ 0 w 1885950"/>
                <a:gd name="connsiteY6" fmla="*/ 762000 h 773430"/>
                <a:gd name="connsiteX0" fmla="*/ 0 w 1885950"/>
                <a:gd name="connsiteY0" fmla="*/ 762000 h 762000"/>
                <a:gd name="connsiteX1" fmla="*/ 295275 w 1885950"/>
                <a:gd name="connsiteY1" fmla="*/ 371475 h 762000"/>
                <a:gd name="connsiteX2" fmla="*/ 866775 w 1885950"/>
                <a:gd name="connsiteY2" fmla="*/ 0 h 762000"/>
                <a:gd name="connsiteX3" fmla="*/ 1114425 w 1885950"/>
                <a:gd name="connsiteY3" fmla="*/ 304800 h 762000"/>
                <a:gd name="connsiteX4" fmla="*/ 1543050 w 1885950"/>
                <a:gd name="connsiteY4" fmla="*/ 428625 h 762000"/>
                <a:gd name="connsiteX5" fmla="*/ 1885950 w 1885950"/>
                <a:gd name="connsiteY5" fmla="*/ 758190 h 762000"/>
                <a:gd name="connsiteX6" fmla="*/ 0 w 1885950"/>
                <a:gd name="connsiteY6" fmla="*/ 762000 h 762000"/>
                <a:gd name="connsiteX0" fmla="*/ 0 w 1885950"/>
                <a:gd name="connsiteY0" fmla="*/ 762000 h 765810"/>
                <a:gd name="connsiteX1" fmla="*/ 295275 w 1885950"/>
                <a:gd name="connsiteY1" fmla="*/ 371475 h 765810"/>
                <a:gd name="connsiteX2" fmla="*/ 866775 w 1885950"/>
                <a:gd name="connsiteY2" fmla="*/ 0 h 765810"/>
                <a:gd name="connsiteX3" fmla="*/ 1114425 w 1885950"/>
                <a:gd name="connsiteY3" fmla="*/ 304800 h 765810"/>
                <a:gd name="connsiteX4" fmla="*/ 1543050 w 1885950"/>
                <a:gd name="connsiteY4" fmla="*/ 428625 h 765810"/>
                <a:gd name="connsiteX5" fmla="*/ 1885950 w 1885950"/>
                <a:gd name="connsiteY5" fmla="*/ 765810 h 765810"/>
                <a:gd name="connsiteX6" fmla="*/ 0 w 1885950"/>
                <a:gd name="connsiteY6" fmla="*/ 762000 h 76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950" h="765810">
                  <a:moveTo>
                    <a:pt x="0" y="762000"/>
                  </a:moveTo>
                  <a:lnTo>
                    <a:pt x="295275" y="371475"/>
                  </a:lnTo>
                  <a:lnTo>
                    <a:pt x="866775" y="0"/>
                  </a:lnTo>
                  <a:lnTo>
                    <a:pt x="1114425" y="304800"/>
                  </a:lnTo>
                  <a:lnTo>
                    <a:pt x="1543050" y="428625"/>
                  </a:lnTo>
                  <a:lnTo>
                    <a:pt x="1885950" y="765810"/>
                  </a:lnTo>
                  <a:lnTo>
                    <a:pt x="0" y="762000"/>
                  </a:lnTo>
                  <a:close/>
                </a:path>
              </a:pathLst>
            </a:cu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324000" bIns="108000" rtlCol="0" anchor="ctr"/>
            <a:lstStyle/>
            <a:p>
              <a:pPr algn="ctr"/>
              <a:r>
                <a:rPr lang="ja-JP" altLang="en-US" sz="1400" dirty="0" smtClean="0">
                  <a:solidFill>
                    <a:schemeClr val="tx1"/>
                  </a:solidFill>
                  <a:latin typeface="BIZ UDPゴシック" panose="020B0400000000000000" pitchFamily="50" charset="-128"/>
                  <a:ea typeface="BIZ UDPゴシック" panose="020B0400000000000000" pitchFamily="50" charset="-128"/>
                </a:rPr>
                <a:t>建設</a:t>
              </a: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費</a:t>
              </a:r>
              <a:endParaRPr kumimoji="1" lang="en-US" altLang="ja-JP" sz="1400" dirty="0" smtClean="0">
                <a:solidFill>
                  <a:schemeClr val="tx1"/>
                </a:solidFill>
                <a:latin typeface="BIZ UDPゴシック" panose="020B0400000000000000" pitchFamily="50" charset="-128"/>
                <a:ea typeface="BIZ UDPゴシック" panose="020B0400000000000000" pitchFamily="50" charset="-128"/>
              </a:endParaRPr>
            </a:p>
            <a:p>
              <a:pPr algn="ct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r>
                <a:rPr lang="ja-JP" altLang="en-US" sz="1200" dirty="0" smtClean="0">
                  <a:solidFill>
                    <a:schemeClr val="tx1"/>
                  </a:solidFill>
                  <a:latin typeface="BIZ UDPゴシック" panose="020B0400000000000000" pitchFamily="50" charset="-128"/>
                  <a:ea typeface="BIZ UDPゴシック" panose="020B0400000000000000" pitchFamily="50" charset="-128"/>
                </a:rPr>
                <a:t>償却費</a:t>
              </a:r>
              <a:r>
                <a:rPr lang="en-US" altLang="ja-JP" sz="1200" dirty="0" smtClean="0">
                  <a:solidFill>
                    <a:schemeClr val="tx1"/>
                  </a:solidFill>
                  <a:latin typeface="BIZ UDPゴシック" panose="020B0400000000000000" pitchFamily="50" charset="-128"/>
                  <a:ea typeface="BIZ UDPゴシック" panose="020B0400000000000000" pitchFamily="50" charset="-128"/>
                </a:rPr>
                <a:t>)</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3" name="フリーフォーム 102"/>
            <p:cNvSpPr/>
            <p:nvPr/>
          </p:nvSpPr>
          <p:spPr>
            <a:xfrm>
              <a:off x="-5346544" y="5574760"/>
              <a:ext cx="1219200" cy="1315803"/>
            </a:xfrm>
            <a:custGeom>
              <a:avLst/>
              <a:gdLst>
                <a:gd name="connsiteX0" fmla="*/ 381000 w 1219200"/>
                <a:gd name="connsiteY0" fmla="*/ 0 h 1524000"/>
                <a:gd name="connsiteX1" fmla="*/ 1219200 w 1219200"/>
                <a:gd name="connsiteY1" fmla="*/ 0 h 1524000"/>
                <a:gd name="connsiteX2" fmla="*/ 1028700 w 1219200"/>
                <a:gd name="connsiteY2" fmla="*/ 1173480 h 1524000"/>
                <a:gd name="connsiteX3" fmla="*/ 220980 w 1219200"/>
                <a:gd name="connsiteY3" fmla="*/ 1524000 h 1524000"/>
                <a:gd name="connsiteX4" fmla="*/ 0 w 1219200"/>
                <a:gd name="connsiteY4" fmla="*/ 655320 h 1524000"/>
                <a:gd name="connsiteX5" fmla="*/ 381000 w 1219200"/>
                <a:gd name="connsiteY5"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 h="1524000">
                  <a:moveTo>
                    <a:pt x="381000" y="0"/>
                  </a:moveTo>
                  <a:lnTo>
                    <a:pt x="1219200" y="0"/>
                  </a:lnTo>
                  <a:lnTo>
                    <a:pt x="1028700" y="1173480"/>
                  </a:lnTo>
                  <a:lnTo>
                    <a:pt x="220980" y="1524000"/>
                  </a:lnTo>
                  <a:lnTo>
                    <a:pt x="0" y="655320"/>
                  </a:lnTo>
                  <a:lnTo>
                    <a:pt x="381000" y="0"/>
                  </a:lnTo>
                  <a:close/>
                </a:path>
              </a:pathLst>
            </a:custGeom>
            <a:solidFill>
              <a:srgbClr val="FFFF99"/>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エネルギ費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4" name="フリーフォーム 103"/>
            <p:cNvSpPr/>
            <p:nvPr/>
          </p:nvSpPr>
          <p:spPr>
            <a:xfrm>
              <a:off x="-4287364" y="5574760"/>
              <a:ext cx="1470660" cy="1203960"/>
            </a:xfrm>
            <a:custGeom>
              <a:avLst/>
              <a:gdLst>
                <a:gd name="connsiteX0" fmla="*/ 182880 w 1463040"/>
                <a:gd name="connsiteY0" fmla="*/ 0 h 1394460"/>
                <a:gd name="connsiteX1" fmla="*/ 1249680 w 1463040"/>
                <a:gd name="connsiteY1" fmla="*/ 0 h 1394460"/>
                <a:gd name="connsiteX2" fmla="*/ 1463040 w 1463040"/>
                <a:gd name="connsiteY2" fmla="*/ 129540 h 1394460"/>
                <a:gd name="connsiteX3" fmla="*/ 1424940 w 1463040"/>
                <a:gd name="connsiteY3" fmla="*/ 754380 h 1394460"/>
                <a:gd name="connsiteX4" fmla="*/ 1287780 w 1463040"/>
                <a:gd name="connsiteY4" fmla="*/ 1394460 h 1394460"/>
                <a:gd name="connsiteX5" fmla="*/ 0 w 1463040"/>
                <a:gd name="connsiteY5" fmla="*/ 1165860 h 1394460"/>
                <a:gd name="connsiteX6" fmla="*/ 182880 w 1463040"/>
                <a:gd name="connsiteY6" fmla="*/ 0 h 1394460"/>
                <a:gd name="connsiteX0" fmla="*/ 198120 w 1478280"/>
                <a:gd name="connsiteY0" fmla="*/ 0 h 1394460"/>
                <a:gd name="connsiteX1" fmla="*/ 1264920 w 1478280"/>
                <a:gd name="connsiteY1" fmla="*/ 0 h 1394460"/>
                <a:gd name="connsiteX2" fmla="*/ 1478280 w 1478280"/>
                <a:gd name="connsiteY2" fmla="*/ 129540 h 1394460"/>
                <a:gd name="connsiteX3" fmla="*/ 1440180 w 1478280"/>
                <a:gd name="connsiteY3" fmla="*/ 754380 h 1394460"/>
                <a:gd name="connsiteX4" fmla="*/ 1303020 w 1478280"/>
                <a:gd name="connsiteY4" fmla="*/ 1394460 h 1394460"/>
                <a:gd name="connsiteX5" fmla="*/ 0 w 1478280"/>
                <a:gd name="connsiteY5" fmla="*/ 1165861 h 1394460"/>
                <a:gd name="connsiteX6" fmla="*/ 198120 w 1478280"/>
                <a:gd name="connsiteY6" fmla="*/ 0 h 1394460"/>
                <a:gd name="connsiteX0" fmla="*/ 190500 w 1470660"/>
                <a:gd name="connsiteY0" fmla="*/ 0 h 1394460"/>
                <a:gd name="connsiteX1" fmla="*/ 1257300 w 1470660"/>
                <a:gd name="connsiteY1" fmla="*/ 0 h 1394460"/>
                <a:gd name="connsiteX2" fmla="*/ 1470660 w 1470660"/>
                <a:gd name="connsiteY2" fmla="*/ 129540 h 1394460"/>
                <a:gd name="connsiteX3" fmla="*/ 1432560 w 1470660"/>
                <a:gd name="connsiteY3" fmla="*/ 754380 h 1394460"/>
                <a:gd name="connsiteX4" fmla="*/ 1295400 w 1470660"/>
                <a:gd name="connsiteY4" fmla="*/ 1394460 h 1394460"/>
                <a:gd name="connsiteX5" fmla="*/ 0 w 1470660"/>
                <a:gd name="connsiteY5" fmla="*/ 1165861 h 1394460"/>
                <a:gd name="connsiteX6" fmla="*/ 190500 w 1470660"/>
                <a:gd name="connsiteY6" fmla="*/ 0 h 139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660" h="1394460">
                  <a:moveTo>
                    <a:pt x="190500" y="0"/>
                  </a:moveTo>
                  <a:lnTo>
                    <a:pt x="1257300" y="0"/>
                  </a:lnTo>
                  <a:lnTo>
                    <a:pt x="1470660" y="129540"/>
                  </a:lnTo>
                  <a:lnTo>
                    <a:pt x="1432560" y="754380"/>
                  </a:lnTo>
                  <a:lnTo>
                    <a:pt x="1295400" y="1394460"/>
                  </a:lnTo>
                  <a:lnTo>
                    <a:pt x="0" y="1165861"/>
                  </a:lnTo>
                  <a:lnTo>
                    <a:pt x="190500" y="0"/>
                  </a:lnTo>
                  <a:close/>
                </a:path>
              </a:pathLst>
            </a:custGeom>
            <a:solidFill>
              <a:schemeClr val="accent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修繕費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5" name="フリーフォーム 104"/>
            <p:cNvSpPr/>
            <p:nvPr/>
          </p:nvSpPr>
          <p:spPr>
            <a:xfrm>
              <a:off x="-5117944" y="6603460"/>
              <a:ext cx="2118360" cy="1013460"/>
            </a:xfrm>
            <a:custGeom>
              <a:avLst/>
              <a:gdLst>
                <a:gd name="connsiteX0" fmla="*/ 0 w 2118360"/>
                <a:gd name="connsiteY0" fmla="*/ 312420 h 1013460"/>
                <a:gd name="connsiteX1" fmla="*/ 0 w 2118360"/>
                <a:gd name="connsiteY1" fmla="*/ 312420 h 1013460"/>
                <a:gd name="connsiteX2" fmla="*/ 830580 w 2118360"/>
                <a:gd name="connsiteY2" fmla="*/ 0 h 1013460"/>
                <a:gd name="connsiteX3" fmla="*/ 2118360 w 2118360"/>
                <a:gd name="connsiteY3" fmla="*/ 198120 h 1013460"/>
                <a:gd name="connsiteX4" fmla="*/ 1684020 w 2118360"/>
                <a:gd name="connsiteY4" fmla="*/ 769620 h 1013460"/>
                <a:gd name="connsiteX5" fmla="*/ 769620 w 2118360"/>
                <a:gd name="connsiteY5" fmla="*/ 1013460 h 1013460"/>
                <a:gd name="connsiteX6" fmla="*/ 243840 w 2118360"/>
                <a:gd name="connsiteY6" fmla="*/ 769620 h 1013460"/>
                <a:gd name="connsiteX7" fmla="*/ 0 w 2118360"/>
                <a:gd name="connsiteY7" fmla="*/ 31242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8360" h="1013460">
                  <a:moveTo>
                    <a:pt x="0" y="312420"/>
                  </a:moveTo>
                  <a:lnTo>
                    <a:pt x="0" y="312420"/>
                  </a:lnTo>
                  <a:lnTo>
                    <a:pt x="830580" y="0"/>
                  </a:lnTo>
                  <a:lnTo>
                    <a:pt x="2118360" y="198120"/>
                  </a:lnTo>
                  <a:lnTo>
                    <a:pt x="1684020" y="769620"/>
                  </a:lnTo>
                  <a:lnTo>
                    <a:pt x="769620" y="1013460"/>
                  </a:lnTo>
                  <a:lnTo>
                    <a:pt x="243840" y="769620"/>
                  </a:lnTo>
                  <a:lnTo>
                    <a:pt x="0" y="312420"/>
                  </a:lnTo>
                  <a:close/>
                </a:path>
              </a:pathLst>
            </a:custGeom>
            <a:solidFill>
              <a:schemeClr val="bg2">
                <a:lumMod val="40000"/>
                <a:lumOff val="60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solidFill>
                    <a:schemeClr val="tx1"/>
                  </a:solidFill>
                  <a:latin typeface="BIZ UDPゴシック" panose="020B0400000000000000" pitchFamily="50" charset="-128"/>
                  <a:ea typeface="BIZ UDPゴシック" panose="020B0400000000000000" pitchFamily="50" charset="-128"/>
                </a:rPr>
                <a:t>保全費</a:t>
              </a:r>
              <a:endParaRPr kumimoji="1" lang="ja-JP" altLang="en-US" sz="1400" dirty="0">
                <a:solidFill>
                  <a:schemeClr val="tx1"/>
                </a:solidFill>
                <a:latin typeface="BIZ UDPゴシック" panose="020B0400000000000000" pitchFamily="50" charset="-128"/>
                <a:ea typeface="BIZ UDPゴシック" panose="020B0400000000000000" pitchFamily="50" charset="-128"/>
              </a:endParaRP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6195376" y="5519484"/>
              <a:ext cx="1205778" cy="287643"/>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solidFill>
                    <a:schemeClr val="bg1"/>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水面下のコスト</a:t>
              </a:r>
              <a:endParaRPr kumimoji="1" lang="ja-JP" altLang="en-US" sz="12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07" name="テキスト ボックス 106">
              <a:extLst>
                <a:ext uri="{FF2B5EF4-FFF2-40B4-BE49-F238E27FC236}">
                  <a16:creationId xmlns:a16="http://schemas.microsoft.com/office/drawing/2014/main" id="{60C3DAB6-DD13-4CFC-9E32-E4E5F86AAD51}"/>
                </a:ext>
              </a:extLst>
            </p:cNvPr>
            <p:cNvSpPr txBox="1"/>
            <p:nvPr/>
          </p:nvSpPr>
          <p:spPr>
            <a:xfrm>
              <a:off x="-6199803" y="5238538"/>
              <a:ext cx="1345240" cy="323165"/>
            </a:xfrm>
            <a:prstGeom prst="rect">
              <a:avLst/>
            </a:prstGeom>
            <a:noFill/>
          </p:spPr>
          <p:txBody>
            <a:bodyPr wrap="none"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noProof="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見えているコスト</a:t>
              </a:r>
              <a:endParaRPr kumimoji="1" lang="ja-JP" altLang="en-US" sz="12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pic>
        <p:nvPicPr>
          <p:cNvPr id="12" name="図 11"/>
          <p:cNvPicPr>
            <a:picLocks noChangeAspect="1"/>
          </p:cNvPicPr>
          <p:nvPr/>
        </p:nvPicPr>
        <p:blipFill>
          <a:blip r:embed="rId2"/>
          <a:stretch>
            <a:fillRect/>
          </a:stretch>
        </p:blipFill>
        <p:spPr>
          <a:xfrm>
            <a:off x="333916" y="3187687"/>
            <a:ext cx="2751933" cy="2308897"/>
          </a:xfrm>
          <a:prstGeom prst="rect">
            <a:avLst/>
          </a:prstGeom>
        </p:spPr>
      </p:pic>
      <p:sp>
        <p:nvSpPr>
          <p:cNvPr id="108" name="テキスト ボックス 107"/>
          <p:cNvSpPr txBox="1"/>
          <p:nvPr/>
        </p:nvSpPr>
        <p:spPr>
          <a:xfrm>
            <a:off x="369602" y="2905320"/>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工場</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a:extLst>
              <a:ext uri="{FF2B5EF4-FFF2-40B4-BE49-F238E27FC236}">
                <a16:creationId xmlns:a16="http://schemas.microsoft.com/office/drawing/2014/main" id="{60C3DAB6-DD13-4CFC-9E32-E4E5F86AAD51}"/>
              </a:ext>
            </a:extLst>
          </p:cNvPr>
          <p:cNvSpPr txBox="1"/>
          <p:nvPr/>
        </p:nvSpPr>
        <p:spPr>
          <a:xfrm>
            <a:off x="2573420" y="3282435"/>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a:t>
            </a:r>
            <a:endPar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十字形 12"/>
          <p:cNvSpPr/>
          <p:nvPr/>
        </p:nvSpPr>
        <p:spPr>
          <a:xfrm>
            <a:off x="3420766" y="4027673"/>
            <a:ext cx="292892" cy="292892"/>
          </a:xfrm>
          <a:prstGeom prst="plus">
            <a:avLst>
              <a:gd name="adj" fmla="val 4126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60C3DAB6-DD13-4CFC-9E32-E4E5F86AAD51}"/>
              </a:ext>
            </a:extLst>
          </p:cNvPr>
          <p:cNvSpPr txBox="1"/>
          <p:nvPr/>
        </p:nvSpPr>
        <p:spPr>
          <a:xfrm>
            <a:off x="2489915" y="4467207"/>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２４時間</a:t>
            </a:r>
            <a:r>
              <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365</a:t>
            </a: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日安定・効率的</a:t>
            </a:r>
            <a:endPar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エネルギー</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需給</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の質</a:t>
            </a:r>
            <a:endPar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を向上させたい</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1" name="テキスト ボックス 110">
            <a:extLst>
              <a:ext uri="{FF2B5EF4-FFF2-40B4-BE49-F238E27FC236}">
                <a16:creationId xmlns:a16="http://schemas.microsoft.com/office/drawing/2014/main" id="{60C3DAB6-DD13-4CFC-9E32-E4E5F86AAD51}"/>
              </a:ext>
            </a:extLst>
          </p:cNvPr>
          <p:cNvSpPr txBox="1"/>
          <p:nvPr/>
        </p:nvSpPr>
        <p:spPr>
          <a:xfrm>
            <a:off x="4614567" y="4832736"/>
            <a:ext cx="438934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で培った総合的なＦＭノウハウによる</a:t>
            </a:r>
            <a:endParaRPr kumimoji="1" lang="en-US" altLang="ja-JP"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a:t>
            </a:r>
            <a:r>
              <a:rPr lang="ja-JP" altLang="en-US" b="1" dirty="0" smtClean="0">
                <a:solidFill>
                  <a:srgbClr val="000000"/>
                </a:solidFill>
                <a:latin typeface="BIZ UDPゴシック" panose="020B0400000000000000" pitchFamily="50" charset="-128"/>
                <a:ea typeface="BIZ UDPゴシック" panose="020B0400000000000000" pitchFamily="50" charset="-128"/>
              </a:rPr>
              <a:t>管理か</a:t>
            </a:r>
            <a:r>
              <a:rPr lang="ja-JP" altLang="en-US" b="1" dirty="0">
                <a:solidFill>
                  <a:srgbClr val="000000"/>
                </a:solidFill>
                <a:latin typeface="BIZ UDPゴシック" panose="020B0400000000000000" pitchFamily="50" charset="-128"/>
                <a:ea typeface="BIZ UDPゴシック" panose="020B0400000000000000" pitchFamily="50" charset="-128"/>
              </a:rPr>
              <a:t>ら</a:t>
            </a:r>
            <a:r>
              <a:rPr lang="ja-JP" altLang="en-US" b="1" dirty="0" smtClean="0">
                <a:solidFill>
                  <a:srgbClr val="000000"/>
                </a:solidFill>
                <a:latin typeface="BIZ UDPゴシック" panose="020B0400000000000000" pitchFamily="50" charset="-128"/>
                <a:ea typeface="BIZ UDPゴシック" panose="020B0400000000000000" pitchFamily="50" charset="-128"/>
              </a:rPr>
              <a:t>環境問題 ⇒</a:t>
            </a:r>
            <a:r>
              <a:rPr lang="en-US" altLang="ja-JP" b="1" dirty="0" smtClean="0">
                <a:solidFill>
                  <a:srgbClr val="000000"/>
                </a:solidFill>
                <a:latin typeface="BIZ UDPゴシック" panose="020B0400000000000000" pitchFamily="50" charset="-128"/>
                <a:ea typeface="BIZ UDPゴシック" panose="020B0400000000000000" pitchFamily="50" charset="-128"/>
              </a:rPr>
              <a:t>SQCD</a:t>
            </a:r>
            <a:r>
              <a:rPr lang="ja-JP" altLang="en-US" b="1" dirty="0" smtClean="0">
                <a:solidFill>
                  <a:srgbClr val="000000"/>
                </a:solidFill>
                <a:latin typeface="BIZ UDPゴシック" panose="020B0400000000000000" pitchFamily="50" charset="-128"/>
                <a:ea typeface="BIZ UDPゴシック" panose="020B0400000000000000" pitchFamily="50" charset="-128"/>
              </a:rPr>
              <a:t>に貢献</a:t>
            </a:r>
            <a:endParaRPr kumimoji="1" lang="ja-JP" altLang="en-US"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41098124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a:xfrm>
            <a:off x="-1" y="198506"/>
            <a:ext cx="9913257" cy="468000"/>
          </a:xfrm>
        </p:spPr>
        <p:txBody>
          <a:bodyPr/>
          <a:lstStyle/>
          <a:p>
            <a:r>
              <a:rPr lang="ja-JP" altLang="en-US" dirty="0">
                <a:latin typeface="BIZ UDPゴシック" panose="020B0400000000000000" pitchFamily="50" charset="-128"/>
                <a:ea typeface="BIZ UDPゴシック" panose="020B0400000000000000" pitchFamily="50" charset="-128"/>
              </a:rPr>
              <a:t>４</a:t>
            </a:r>
            <a:r>
              <a:rPr lang="ja-JP" altLang="en-US" dirty="0" smtClean="0">
                <a:latin typeface="BIZ UDPゴシック" panose="020B0400000000000000" pitchFamily="50" charset="-128"/>
                <a:ea typeface="BIZ UDPゴシック" panose="020B0400000000000000" pitchFamily="50" charset="-128"/>
              </a:rPr>
              <a:t>、施設プラットフォーム</a:t>
            </a:r>
            <a:r>
              <a:rPr lang="en-US" altLang="ja-JP" dirty="0" smtClean="0">
                <a:latin typeface="BIZ UDPゴシック" panose="020B0400000000000000" pitchFamily="50" charset="-128"/>
                <a:ea typeface="BIZ UDPゴシック" panose="020B0400000000000000" pitchFamily="50" charset="-128"/>
              </a:rPr>
              <a:t>(</a:t>
            </a:r>
            <a:r>
              <a:rPr lang="en-US" altLang="ja-JP" dirty="0" err="1" smtClean="0">
                <a:latin typeface="BIZ UDPゴシック" panose="020B0400000000000000" pitchFamily="50" charset="-128"/>
                <a:ea typeface="BIZ UDPゴシック" panose="020B0400000000000000" pitchFamily="50" charset="-128"/>
              </a:rPr>
              <a:t>FaaS</a:t>
            </a:r>
            <a:r>
              <a:rPr lang="en-US" altLang="ja-JP" dirty="0" smtClean="0">
                <a:latin typeface="BIZ UDPゴシック" panose="020B0400000000000000" pitchFamily="50" charset="-128"/>
                <a:ea typeface="BIZ UDPゴシック" panose="020B0400000000000000" pitchFamily="50" charset="-128"/>
              </a:rPr>
              <a:t>)</a:t>
            </a:r>
            <a:r>
              <a:rPr lang="ja-JP" altLang="en-US" dirty="0" smtClean="0">
                <a:latin typeface="BIZ UDPゴシック" panose="020B0400000000000000" pitchFamily="50" charset="-128"/>
                <a:ea typeface="BIZ UDPゴシック" panose="020B0400000000000000" pitchFamily="50" charset="-128"/>
              </a:rPr>
              <a:t>によるソリューションの提供</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20929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施設専門業務をトータルサポートした</a:t>
            </a:r>
            <a:r>
              <a:rPr kumimoji="1" lang="en-US" altLang="ja-JP" sz="1600" b="1" i="0" u="none" strike="noStrike" kern="1200" cap="none" spc="0" normalizeH="0" baseline="0" noProof="0" dirty="0" err="1" smtClean="0">
                <a:ln>
                  <a:noFill/>
                </a:ln>
                <a:effectLst/>
                <a:uLnTx/>
                <a:uFillTx/>
                <a:latin typeface="BIZ UDPゴシック" panose="020B0400000000000000" pitchFamily="50" charset="-128"/>
                <a:ea typeface="BIZ UDPゴシック" panose="020B0400000000000000" pitchFamily="50" charset="-128"/>
                <a:cs typeface="+mn-cs"/>
              </a:rPr>
              <a:t>FaaS</a:t>
            </a:r>
            <a:r>
              <a:rPr kumimoji="1" lang="ja-JP" altLang="en-US" sz="16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プラットフォーム</a:t>
            </a:r>
            <a:r>
              <a:rPr lang="ja-JP" altLang="en-US" sz="1600" b="1" dirty="0" smtClean="0">
                <a:latin typeface="BIZ UDPゴシック" panose="020B0400000000000000" pitchFamily="50" charset="-128"/>
                <a:ea typeface="BIZ UDPゴシック" panose="020B0400000000000000" pitchFamily="50" charset="-128"/>
              </a:rPr>
              <a:t>によ</a:t>
            </a:r>
            <a:r>
              <a:rPr lang="ja-JP" altLang="en-US" sz="1600" b="1" dirty="0">
                <a:latin typeface="BIZ UDPゴシック" panose="020B0400000000000000" pitchFamily="50" charset="-128"/>
                <a:ea typeface="BIZ UDPゴシック" panose="020B0400000000000000" pitchFamily="50" charset="-128"/>
              </a:rPr>
              <a:t>る</a:t>
            </a:r>
            <a:r>
              <a:rPr kumimoji="1" lang="ja-JP" altLang="en-US" sz="16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効率的な施設運営管理</a:t>
            </a:r>
            <a:endPar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81703" y="5678020"/>
            <a:ext cx="8594419"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latin typeface="BIZ UDPゴシック" panose="020B0400000000000000" pitchFamily="50" charset="-128"/>
                <a:ea typeface="BIZ UDPゴシック" panose="020B0400000000000000" pitchFamily="50" charset="-128"/>
              </a:rPr>
              <a:t>施設クラウドに情報を集約して最適な管理情報を提供 ⇒ </a:t>
            </a:r>
            <a:r>
              <a:rPr lang="en-US" altLang="ja-JP" sz="1600" b="1" dirty="0" smtClean="0">
                <a:latin typeface="BIZ UDPゴシック" panose="020B0400000000000000" pitchFamily="50" charset="-128"/>
                <a:ea typeface="BIZ UDPゴシック" panose="020B0400000000000000" pitchFamily="50" charset="-128"/>
              </a:rPr>
              <a:t>DNG</a:t>
            </a:r>
            <a:r>
              <a:rPr lang="ja-JP" altLang="en-US" sz="1600" b="1" dirty="0" smtClean="0">
                <a:latin typeface="BIZ UDPゴシック" panose="020B0400000000000000" pitchFamily="50" charset="-128"/>
                <a:ea typeface="BIZ UDPゴシック" panose="020B0400000000000000" pitchFamily="50" charset="-128"/>
              </a:rPr>
              <a:t>の自主管理強化をサポート</a:t>
            </a:r>
            <a:endPar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endParaRP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281704" y="1042241"/>
            <a:ext cx="4332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err="1"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FaaS</a:t>
            </a:r>
            <a:r>
              <a:rPr lang="ja-JP" altLang="en-US"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とは？</a:t>
            </a:r>
            <a:endParaRPr kumimoji="1" lang="ja-JP" altLang="en-US"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grpSp>
        <p:nvGrpSpPr>
          <p:cNvPr id="39" name="グループ化 38"/>
          <p:cNvGrpSpPr/>
          <p:nvPr/>
        </p:nvGrpSpPr>
        <p:grpSpPr>
          <a:xfrm>
            <a:off x="-4364984" y="1483710"/>
            <a:ext cx="3584631" cy="3558213"/>
            <a:chOff x="5002712" y="1977258"/>
            <a:chExt cx="3584631" cy="3558213"/>
          </a:xfrm>
        </p:grpSpPr>
        <p:pic>
          <p:nvPicPr>
            <p:cNvPr id="40" name="図 39"/>
            <p:cNvPicPr>
              <a:picLocks noChangeAspect="1"/>
            </p:cNvPicPr>
            <p:nvPr/>
          </p:nvPicPr>
          <p:blipFill rotWithShape="1">
            <a:blip r:embed="rId2"/>
            <a:srcRect l="8898"/>
            <a:stretch/>
          </p:blipFill>
          <p:spPr>
            <a:xfrm>
              <a:off x="5002712" y="1977258"/>
              <a:ext cx="3584631" cy="3558213"/>
            </a:xfrm>
            <a:prstGeom prst="rect">
              <a:avLst/>
            </a:prstGeom>
          </p:spPr>
        </p:pic>
        <p:sp>
          <p:nvSpPr>
            <p:cNvPr id="41" name="楕円 40"/>
            <p:cNvSpPr/>
            <p:nvPr/>
          </p:nvSpPr>
          <p:spPr>
            <a:xfrm>
              <a:off x="6712343" y="4306201"/>
              <a:ext cx="354119" cy="344488"/>
            </a:xfrm>
            <a:prstGeom prst="ellipse">
              <a:avLst/>
            </a:prstGeom>
            <a:solidFill>
              <a:srgbClr val="DC003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 rtlCol="0" anchor="ctr" anchorCtr="0"/>
            <a:lstStyle/>
            <a:p>
              <a:pPr marL="0" marR="0" lvl="0" indent="0" algn="ctr" defTabSz="914400" rtl="0" eaLnBrk="1" fontAlgn="auto" latinLnBrk="0" hangingPunct="1">
                <a:lnSpc>
                  <a:spcPts val="1000"/>
                </a:lnSpc>
                <a:spcBef>
                  <a:spcPts val="0"/>
                </a:spcBef>
                <a:spcAft>
                  <a:spcPts val="0"/>
                </a:spcAft>
                <a:buClrTx/>
                <a:buSzTx/>
                <a:buFontTx/>
                <a:buNone/>
                <a:tabLst/>
                <a:defRPr/>
              </a:pPr>
              <a:r>
                <a:rPr kumimoji="1" lang="en-US" altLang="ja-JP" sz="9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ALL</a:t>
              </a:r>
            </a:p>
            <a:p>
              <a:pPr marL="0" marR="0" lvl="0" indent="0" algn="ctr" defTabSz="914400" rtl="0" eaLnBrk="1" fontAlgn="auto" latinLnBrk="0" hangingPunct="1">
                <a:lnSpc>
                  <a:spcPts val="1000"/>
                </a:lnSpc>
                <a:spcBef>
                  <a:spcPts val="0"/>
                </a:spcBef>
                <a:spcAft>
                  <a:spcPts val="0"/>
                </a:spcAft>
                <a:buClrTx/>
                <a:buSzTx/>
                <a:buFontTx/>
                <a:buNone/>
                <a:tabLst/>
                <a:defRPr/>
              </a:pPr>
              <a:r>
                <a:rPr kumimoji="1" lang="en-US" altLang="ja-JP" sz="9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a:t>
              </a:r>
              <a:endParaRPr kumimoji="1" lang="en-US" altLang="ja-JP"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42" name="テキスト ボックス 41"/>
            <p:cNvSpPr txBox="1"/>
            <p:nvPr/>
          </p:nvSpPr>
          <p:spPr>
            <a:xfrm>
              <a:off x="5991326" y="2610208"/>
              <a:ext cx="177074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DNG26</a:t>
              </a:r>
              <a:r>
                <a:rPr kumimoji="1" lang="ja-JP" altLang="en-US" sz="14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社</a:t>
              </a:r>
              <a:r>
                <a:rPr kumimoji="1" lang="en-US" altLang="ja-JP" sz="1400" b="1" i="0" u="none" strike="noStrike" kern="0" cap="none" spc="0" normalizeH="0" baseline="0" noProof="0" dirty="0" smtClean="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(J1)</a:t>
              </a:r>
              <a:endParaRPr kumimoji="1" lang="ja-JP" altLang="en-US" sz="14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43" name="図 42"/>
            <p:cNvPicPr>
              <a:picLocks noChangeAspect="1"/>
            </p:cNvPicPr>
            <p:nvPr/>
          </p:nvPicPr>
          <p:blipFill>
            <a:blip r:embed="rId3"/>
            <a:stretch>
              <a:fillRect/>
            </a:stretch>
          </p:blipFill>
          <p:spPr>
            <a:xfrm>
              <a:off x="7798379" y="4186855"/>
              <a:ext cx="556601" cy="463834"/>
            </a:xfrm>
            <a:prstGeom prst="rect">
              <a:avLst/>
            </a:prstGeom>
          </p:spPr>
        </p:pic>
        <p:pic>
          <p:nvPicPr>
            <p:cNvPr id="44" name="図 43"/>
            <p:cNvPicPr>
              <a:picLocks noChangeAspect="1"/>
            </p:cNvPicPr>
            <p:nvPr/>
          </p:nvPicPr>
          <p:blipFill>
            <a:blip r:embed="rId3"/>
            <a:stretch>
              <a:fillRect/>
            </a:stretch>
          </p:blipFill>
          <p:spPr>
            <a:xfrm>
              <a:off x="7134797" y="3586795"/>
              <a:ext cx="556601" cy="463834"/>
            </a:xfrm>
            <a:prstGeom prst="rect">
              <a:avLst/>
            </a:prstGeom>
          </p:spPr>
        </p:pic>
        <p:pic>
          <p:nvPicPr>
            <p:cNvPr id="45" name="図 44"/>
            <p:cNvPicPr>
              <a:picLocks noChangeAspect="1"/>
            </p:cNvPicPr>
            <p:nvPr/>
          </p:nvPicPr>
          <p:blipFill>
            <a:blip r:embed="rId3"/>
            <a:stretch>
              <a:fillRect/>
            </a:stretch>
          </p:blipFill>
          <p:spPr>
            <a:xfrm>
              <a:off x="6097130" y="3586795"/>
              <a:ext cx="556601" cy="463834"/>
            </a:xfrm>
            <a:prstGeom prst="rect">
              <a:avLst/>
            </a:prstGeom>
          </p:spPr>
        </p:pic>
        <p:pic>
          <p:nvPicPr>
            <p:cNvPr id="46" name="図 45"/>
            <p:cNvPicPr>
              <a:picLocks noChangeAspect="1"/>
            </p:cNvPicPr>
            <p:nvPr/>
          </p:nvPicPr>
          <p:blipFill>
            <a:blip r:embed="rId3"/>
            <a:stretch>
              <a:fillRect/>
            </a:stretch>
          </p:blipFill>
          <p:spPr>
            <a:xfrm>
              <a:off x="5471781" y="4258689"/>
              <a:ext cx="556601" cy="463834"/>
            </a:xfrm>
            <a:prstGeom prst="rect">
              <a:avLst/>
            </a:prstGeom>
          </p:spPr>
        </p:pic>
        <p:pic>
          <p:nvPicPr>
            <p:cNvPr id="47" name="図 46"/>
            <p:cNvPicPr>
              <a:picLocks noChangeAspect="1"/>
            </p:cNvPicPr>
            <p:nvPr/>
          </p:nvPicPr>
          <p:blipFill>
            <a:blip r:embed="rId3"/>
            <a:stretch>
              <a:fillRect/>
            </a:stretch>
          </p:blipFill>
          <p:spPr>
            <a:xfrm>
              <a:off x="5818829" y="4744503"/>
              <a:ext cx="556601" cy="463834"/>
            </a:xfrm>
            <a:prstGeom prst="rect">
              <a:avLst/>
            </a:prstGeom>
          </p:spPr>
        </p:pic>
        <p:pic>
          <p:nvPicPr>
            <p:cNvPr id="48" name="図 47"/>
            <p:cNvPicPr>
              <a:picLocks noChangeAspect="1"/>
            </p:cNvPicPr>
            <p:nvPr/>
          </p:nvPicPr>
          <p:blipFill>
            <a:blip r:embed="rId3"/>
            <a:stretch>
              <a:fillRect/>
            </a:stretch>
          </p:blipFill>
          <p:spPr>
            <a:xfrm>
              <a:off x="7263358" y="4756838"/>
              <a:ext cx="556601" cy="463834"/>
            </a:xfrm>
            <a:prstGeom prst="rect">
              <a:avLst/>
            </a:prstGeom>
          </p:spPr>
        </p:pic>
        <p:sp>
          <p:nvSpPr>
            <p:cNvPr id="49" name="テキスト ボックス 48"/>
            <p:cNvSpPr txBox="1"/>
            <p:nvPr/>
          </p:nvSpPr>
          <p:spPr>
            <a:xfrm>
              <a:off x="5268957" y="2773847"/>
              <a:ext cx="894394" cy="175869"/>
            </a:xfrm>
            <a:prstGeom prst="roundRect">
              <a:avLst/>
            </a:prstGeom>
            <a:solidFill>
              <a:schemeClr val="accent5">
                <a:lumMod val="75000"/>
              </a:schemeClr>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繋</a:t>
              </a:r>
              <a:r>
                <a:rPr kumimoji="1" lang="ja-JP" altLang="en-US" sz="11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がり</a:t>
              </a:r>
              <a:endPar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51" name="テキスト ボックス 50"/>
            <p:cNvSpPr txBox="1"/>
            <p:nvPr/>
          </p:nvSpPr>
          <p:spPr>
            <a:xfrm>
              <a:off x="7602402" y="2745587"/>
              <a:ext cx="894394" cy="175869"/>
            </a:xfrm>
            <a:prstGeom prst="roundRect">
              <a:avLst/>
            </a:prstGeom>
            <a:solidFill>
              <a:schemeClr val="accent5">
                <a:lumMod val="75000"/>
              </a:schemeClr>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貢　献</a:t>
              </a:r>
              <a:endPar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52" name="テキスト ボックス 51"/>
            <p:cNvSpPr txBox="1"/>
            <p:nvPr/>
          </p:nvSpPr>
          <p:spPr>
            <a:xfrm>
              <a:off x="5085494" y="2989625"/>
              <a:ext cx="1205169" cy="476292"/>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最新</a:t>
              </a:r>
              <a:r>
                <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IT</a:t>
              </a: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技術を活用した</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ビッグデータ分析により</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潜在ニーズに応え</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繋</a:t>
              </a: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がりを増やしていく</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4" name="テキスト ボックス 53"/>
            <p:cNvSpPr txBox="1"/>
            <p:nvPr/>
          </p:nvSpPr>
          <p:spPr>
            <a:xfrm>
              <a:off x="7856049" y="4906092"/>
              <a:ext cx="575769" cy="430438"/>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エムテック</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ユニティ</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FS</a:t>
              </a: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仕入先</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kern="0" dirty="0" smtClean="0">
                  <a:solidFill>
                    <a:srgbClr val="000000"/>
                  </a:solidFill>
                  <a:latin typeface="BIZ UDPゴシック" panose="020B0400000000000000" pitchFamily="50" charset="-128"/>
                  <a:ea typeface="BIZ UDPゴシック" panose="020B0400000000000000" pitchFamily="50" charset="-128"/>
                </a:rPr>
                <a:t>DNG</a:t>
              </a:r>
              <a:r>
                <a:rPr lang="ja-JP" altLang="en-US" sz="800" b="1" kern="0" dirty="0" smtClean="0">
                  <a:solidFill>
                    <a:srgbClr val="000000"/>
                  </a:solidFill>
                  <a:latin typeface="BIZ UDPゴシック" panose="020B0400000000000000" pitchFamily="50" charset="-128"/>
                  <a:ea typeface="BIZ UDPゴシック" panose="020B0400000000000000" pitchFamily="50" charset="-128"/>
                </a:rPr>
                <a:t>仕入先</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5" name="テキスト ボックス 54"/>
            <p:cNvSpPr txBox="1"/>
            <p:nvPr/>
          </p:nvSpPr>
          <p:spPr>
            <a:xfrm>
              <a:off x="7624315" y="4684055"/>
              <a:ext cx="894394" cy="175869"/>
            </a:xfrm>
            <a:prstGeom prst="roundRect">
              <a:avLst/>
            </a:prstGeom>
            <a:solidFill>
              <a:srgbClr val="DC0032"/>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アライアンス</a:t>
              </a:r>
            </a:p>
          </p:txBody>
        </p:sp>
        <p:sp>
          <p:nvSpPr>
            <p:cNvPr id="56" name="テキスト ボックス 55"/>
            <p:cNvSpPr txBox="1"/>
            <p:nvPr/>
          </p:nvSpPr>
          <p:spPr>
            <a:xfrm>
              <a:off x="5415224" y="4883889"/>
              <a:ext cx="434430" cy="515156"/>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運転</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保全</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省エネ</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建設</a:t>
              </a:r>
              <a:endParaRPr kumimoji="1" lang="en-US" altLang="ja-JP"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kern="0" dirty="0">
                  <a:solidFill>
                    <a:srgbClr val="000000"/>
                  </a:solidFill>
                  <a:latin typeface="BIZ UDPゴシック" panose="020B0400000000000000" pitchFamily="50" charset="-128"/>
                  <a:ea typeface="BIZ UDPゴシック" panose="020B0400000000000000" pitchFamily="50" charset="-128"/>
                </a:rPr>
                <a:t>緑化</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57" name="テキスト ボックス 56"/>
            <p:cNvSpPr txBox="1"/>
            <p:nvPr/>
          </p:nvSpPr>
          <p:spPr>
            <a:xfrm>
              <a:off x="5105864" y="4684054"/>
              <a:ext cx="894394" cy="175869"/>
            </a:xfrm>
            <a:prstGeom prst="roundRect">
              <a:avLst/>
            </a:prstGeom>
            <a:solidFill>
              <a:srgbClr val="DC0032"/>
            </a:solidFill>
          </p:spPr>
          <p:txBody>
            <a:bodyPr wrap="square" lIns="0" tIns="0" rIns="0" bIns="1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総智総力</a:t>
              </a:r>
              <a:endParaRPr kumimoji="1" lang="ja-JP" altLang="en-US" sz="11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53" name="テキスト ボックス 52"/>
            <p:cNvSpPr txBox="1"/>
            <p:nvPr/>
          </p:nvSpPr>
          <p:spPr>
            <a:xfrm>
              <a:off x="7429267" y="2964153"/>
              <a:ext cx="1158076" cy="481925"/>
            </a:xfrm>
            <a:prstGeom prst="rect">
              <a:avLst/>
            </a:prstGeom>
            <a:solidFill>
              <a:schemeClr val="bg1"/>
            </a:solid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日常のお困りごとに対して、</a:t>
              </a:r>
              <a:r>
                <a:rPr kumimoji="1" lang="en-US" altLang="ja-JP"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DN</a:t>
              </a:r>
              <a:r>
                <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で</a:t>
              </a:r>
              <a:r>
                <a:rPr kumimoji="1" lang="ja-JP" altLang="en-US" sz="8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培った経験を基にした価値を折り込んでサービスを提供</a:t>
              </a:r>
              <a:endParaRPr kumimoji="1" lang="ja-JP" altLang="en-US" sz="8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sp>
        <p:nvSpPr>
          <p:cNvPr id="58" name="テキスト ボックス 57"/>
          <p:cNvSpPr txBox="1"/>
          <p:nvPr/>
        </p:nvSpPr>
        <p:spPr>
          <a:xfrm>
            <a:off x="-3099440" y="2529348"/>
            <a:ext cx="1186951" cy="563899"/>
          </a:xfrm>
          <a:prstGeom prst="rect">
            <a:avLst/>
          </a:prstGeom>
          <a:solidFill>
            <a:schemeClr val="bg1">
              <a:alpha val="50000"/>
            </a:schemeClr>
          </a:solidFill>
        </p:spPr>
        <p:txBody>
          <a:bodyPr vert="horz" wrap="square" lIns="0" tIns="0" rIns="0" bIns="0" rtlCol="0">
            <a:noAutofit/>
          </a:bodyPr>
          <a:lstStyle/>
          <a:p>
            <a:pPr lvl="0" algn="ctr">
              <a:lnSpc>
                <a:spcPts val="1200"/>
              </a:lnSpc>
              <a:defRPr/>
            </a:pPr>
            <a:r>
              <a:rPr lang="ja-JP" altLang="en-US" sz="1000" b="1" kern="0" dirty="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運転・保全・</a:t>
            </a:r>
            <a:r>
              <a:rPr lang="ja-JP" altLang="en-US" sz="10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省エネ</a:t>
            </a:r>
            <a:endParaRPr lang="en-US" altLang="ja-JP" sz="10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lvl="0" algn="ctr">
              <a:lnSpc>
                <a:spcPts val="1200"/>
              </a:lnSpc>
              <a:defRPr/>
            </a:pPr>
            <a:r>
              <a:rPr lang="ja-JP" altLang="en-US" sz="10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建設・緑化</a:t>
            </a:r>
            <a:endParaRPr lang="en-US" altLang="ja-JP" sz="10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lvl="0" algn="ctr">
              <a:defRPr/>
            </a:pPr>
            <a:r>
              <a:rPr lang="ja-JP" altLang="en-US" sz="1100" b="1" kern="0" dirty="0" smtClean="0">
                <a:solidFill>
                  <a:srgbClr val="0070C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ソリューション提供</a:t>
            </a:r>
            <a:endParaRPr kumimoji="1" lang="ja-JP" altLang="en-US" sz="1100" b="1" i="0" u="none" strike="noStrike" kern="0" cap="none" spc="0" normalizeH="0" baseline="0" noProof="0" dirty="0">
              <a:ln>
                <a:noFill/>
              </a:ln>
              <a:solidFill>
                <a:srgbClr val="0070C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9212" y="6817065"/>
            <a:ext cx="2133600" cy="3800475"/>
          </a:xfrm>
          <a:prstGeom prst="rect">
            <a:avLst/>
          </a:prstGeom>
        </p:spPr>
      </p:pic>
      <p:sp>
        <p:nvSpPr>
          <p:cNvPr id="62" name="正方形/長方形 61"/>
          <p:cNvSpPr/>
          <p:nvPr/>
        </p:nvSpPr>
        <p:spPr>
          <a:xfrm>
            <a:off x="4727518" y="1429762"/>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テキスト ボックス 76"/>
          <p:cNvSpPr txBox="1"/>
          <p:nvPr/>
        </p:nvSpPr>
        <p:spPr>
          <a:xfrm>
            <a:off x="4714067" y="1046230"/>
            <a:ext cx="4057557" cy="369332"/>
          </a:xfrm>
          <a:prstGeom prst="rect">
            <a:avLst/>
          </a:prstGeom>
          <a:noFill/>
        </p:spPr>
        <p:txBody>
          <a:bodyPr wrap="square" rtlCol="0">
            <a:spAutoFit/>
          </a:bodyPr>
          <a:lstStyle/>
          <a:p>
            <a:r>
              <a:rPr lang="ja-JP" altLang="en-US"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a:t>
            </a:r>
            <a:r>
              <a:rPr lang="ja-JP" altLang="en-US"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クラウドを活用した施設運営管理</a:t>
            </a:r>
            <a:endParaRPr lang="ja-JP" altLang="en-US"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80" name="図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7296" y="1783058"/>
            <a:ext cx="1065158" cy="776758"/>
          </a:xfrm>
          <a:prstGeom prst="rect">
            <a:avLst/>
          </a:prstGeom>
        </p:spPr>
      </p:pic>
      <p:pic>
        <p:nvPicPr>
          <p:cNvPr id="81" name="図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1156" y="1944813"/>
            <a:ext cx="842589" cy="614451"/>
          </a:xfrm>
          <a:prstGeom prst="rect">
            <a:avLst/>
          </a:prstGeom>
        </p:spPr>
      </p:pic>
      <p:pic>
        <p:nvPicPr>
          <p:cNvPr id="82" name="図 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6005" y="1944813"/>
            <a:ext cx="842589" cy="614451"/>
          </a:xfrm>
          <a:prstGeom prst="rect">
            <a:avLst/>
          </a:prstGeom>
        </p:spPr>
      </p:pic>
      <p:sp>
        <p:nvSpPr>
          <p:cNvPr id="83" name="テキスト ボックス 82"/>
          <p:cNvSpPr txBox="1"/>
          <p:nvPr/>
        </p:nvSpPr>
        <p:spPr>
          <a:xfrm>
            <a:off x="4819535" y="1527882"/>
            <a:ext cx="1425744"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DNG</a:t>
            </a:r>
            <a:r>
              <a:rPr lang="ja-JP" altLang="en-US" sz="1600" kern="0" dirty="0" smtClean="0">
                <a:latin typeface="BIZ UDPゴシック" panose="020B0400000000000000" pitchFamily="50" charset="-128"/>
                <a:ea typeface="BIZ UDPゴシック" panose="020B0400000000000000" pitchFamily="50" charset="-128"/>
              </a:rPr>
              <a:t>工場</a:t>
            </a:r>
            <a:endParaRPr lang="ja-JP" altLang="en-US" sz="1600" kern="0" dirty="0">
              <a:latin typeface="BIZ UDPゴシック" panose="020B0400000000000000" pitchFamily="50" charset="-128"/>
              <a:ea typeface="BIZ UDPゴシック" panose="020B0400000000000000" pitchFamily="50" charset="-128"/>
            </a:endParaRPr>
          </a:p>
        </p:txBody>
      </p:sp>
      <p:cxnSp>
        <p:nvCxnSpPr>
          <p:cNvPr id="16" name="直線コネクタ 15"/>
          <p:cNvCxnSpPr/>
          <p:nvPr/>
        </p:nvCxnSpPr>
        <p:spPr>
          <a:xfrm>
            <a:off x="4819535" y="2657909"/>
            <a:ext cx="39520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60C3DAB6-DD13-4CFC-9E32-E4E5F86AAD51}"/>
              </a:ext>
            </a:extLst>
          </p:cNvPr>
          <p:cNvSpPr txBox="1"/>
          <p:nvPr/>
        </p:nvSpPr>
        <p:spPr>
          <a:xfrm>
            <a:off x="4923593" y="2759402"/>
            <a:ext cx="1796217" cy="261610"/>
          </a:xfrm>
          <a:prstGeom prst="rect">
            <a:avLst/>
          </a:prstGeom>
          <a:solidFill>
            <a:schemeClr val="bg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cs typeface="+mn-cs"/>
              </a:rPr>
              <a:t>ローカルシステム </a:t>
            </a:r>
            <a:r>
              <a:rPr kumimoji="1" lang="en-US" altLang="ja-JP" sz="11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cs typeface="+mn-cs"/>
              </a:rPr>
              <a:t>etc.</a:t>
            </a:r>
            <a:endPar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二等辺三角形 16"/>
          <p:cNvSpPr/>
          <p:nvPr/>
        </p:nvSpPr>
        <p:spPr>
          <a:xfrm flipV="1">
            <a:off x="5501164" y="3081510"/>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4923593" y="3493656"/>
            <a:ext cx="3756453" cy="594640"/>
          </a:xfrm>
          <a:prstGeom prst="rect">
            <a:avLst/>
          </a:prstGeom>
          <a:solidFill>
            <a:srgbClr val="DC003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bg1"/>
                </a:solidFill>
                <a:latin typeface="BIZ UDPゴシック" panose="020B0400000000000000" pitchFamily="50" charset="-128"/>
                <a:ea typeface="BIZ UDPゴシック" panose="020B0400000000000000" pitchFamily="50" charset="-128"/>
              </a:rPr>
              <a:t>施設クラウド</a:t>
            </a:r>
            <a:endParaRPr lang="en-US" altLang="ja-JP" sz="1600" b="1" dirty="0" smtClean="0">
              <a:solidFill>
                <a:schemeClr val="bg1"/>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データの収集・蓄積→分析・加工→最適ソリューション</a:t>
            </a:r>
            <a:endPar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sp>
        <p:nvSpPr>
          <p:cNvPr id="87" name="テキスト ボックス 86"/>
          <p:cNvSpPr txBox="1"/>
          <p:nvPr/>
        </p:nvSpPr>
        <p:spPr>
          <a:xfrm>
            <a:off x="5338042" y="3252859"/>
            <a:ext cx="1081370"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Input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88" name="二等辺三角形 87"/>
          <p:cNvSpPr/>
          <p:nvPr/>
        </p:nvSpPr>
        <p:spPr>
          <a:xfrm>
            <a:off x="7093526" y="2914612"/>
            <a:ext cx="1091164" cy="48608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p:cNvSpPr txBox="1"/>
          <p:nvPr/>
        </p:nvSpPr>
        <p:spPr>
          <a:xfrm>
            <a:off x="7029223" y="2661474"/>
            <a:ext cx="1164126"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a:t>
            </a:r>
            <a:r>
              <a:rPr lang="en-US" altLang="ja-JP" sz="1100" b="1" kern="0" dirty="0">
                <a:latin typeface="BIZ UDPゴシック" panose="020B0400000000000000" pitchFamily="50" charset="-128"/>
                <a:ea typeface="BIZ UDPゴシック" panose="020B0400000000000000" pitchFamily="50" charset="-128"/>
              </a:rPr>
              <a:t>Out</a:t>
            </a:r>
            <a:r>
              <a:rPr lang="en-US" altLang="ja-JP" sz="1100" b="1" kern="0" dirty="0" smtClean="0">
                <a:latin typeface="BIZ UDPゴシック" panose="020B0400000000000000" pitchFamily="50" charset="-128"/>
                <a:ea typeface="BIZ UDPゴシック" panose="020B0400000000000000" pitchFamily="50" charset="-128"/>
              </a:rPr>
              <a:t>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0" name="テキスト ボックス 89"/>
          <p:cNvSpPr txBox="1"/>
          <p:nvPr/>
        </p:nvSpPr>
        <p:spPr>
          <a:xfrm>
            <a:off x="6690575" y="2957601"/>
            <a:ext cx="2006604" cy="400110"/>
          </a:xfrm>
          <a:prstGeom prst="rect">
            <a:avLst/>
          </a:prstGeom>
          <a:noFill/>
        </p:spPr>
        <p:txBody>
          <a:bodyPr wrap="square" rtlCol="0">
            <a:spAutoFit/>
          </a:bodyPr>
          <a:lstStyle/>
          <a:p>
            <a:pPr algn="ctr">
              <a:lnSpc>
                <a:spcPts val="1200"/>
              </a:lnSpc>
            </a:pPr>
            <a:r>
              <a:rPr lang="ja-JP" altLang="en-US"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個々の課題に</a:t>
            </a:r>
            <a:endParaRPr lang="en-US" altLang="ja-JP"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lnSpc>
                <a:spcPts val="1200"/>
              </a:lnSpc>
            </a:pPr>
            <a:r>
              <a:rPr lang="ja-JP" altLang="en-US"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最適なソリューションを提供</a:t>
            </a:r>
            <a:endPar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92" name="図 91"/>
          <p:cNvPicPr>
            <a:picLocks noChangeAspect="1"/>
          </p:cNvPicPr>
          <p:nvPr/>
        </p:nvPicPr>
        <p:blipFill rotWithShape="1">
          <a:blip r:embed="rId6"/>
          <a:srcRect t="78942"/>
          <a:stretch/>
        </p:blipFill>
        <p:spPr>
          <a:xfrm>
            <a:off x="6466571" y="4968929"/>
            <a:ext cx="762375" cy="591674"/>
          </a:xfrm>
          <a:prstGeom prst="rect">
            <a:avLst/>
          </a:prstGeom>
        </p:spPr>
      </p:pic>
      <p:sp>
        <p:nvSpPr>
          <p:cNvPr id="19" name="正方形/長方形 18"/>
          <p:cNvSpPr/>
          <p:nvPr/>
        </p:nvSpPr>
        <p:spPr>
          <a:xfrm>
            <a:off x="4926337" y="4625381"/>
            <a:ext cx="3756453" cy="91639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二等辺三角形 92"/>
          <p:cNvSpPr/>
          <p:nvPr/>
        </p:nvSpPr>
        <p:spPr>
          <a:xfrm>
            <a:off x="5501163" y="4329093"/>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p:cNvSpPr txBox="1"/>
          <p:nvPr/>
        </p:nvSpPr>
        <p:spPr>
          <a:xfrm>
            <a:off x="5341432" y="4077306"/>
            <a:ext cx="1081370"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Input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5" name="テキスト ボックス 94"/>
          <p:cNvSpPr txBox="1"/>
          <p:nvPr/>
        </p:nvSpPr>
        <p:spPr>
          <a:xfrm>
            <a:off x="4930418" y="4590994"/>
            <a:ext cx="491080"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FS</a:t>
            </a:r>
            <a:endParaRPr lang="ja-JP" altLang="en-US" sz="1600" kern="0" dirty="0">
              <a:latin typeface="BIZ UDPゴシック" panose="020B0400000000000000" pitchFamily="50" charset="-128"/>
              <a:ea typeface="BIZ UDPゴシック" panose="020B0400000000000000" pitchFamily="50" charset="-128"/>
            </a:endParaRPr>
          </a:p>
        </p:txBody>
      </p:sp>
      <p:sp>
        <p:nvSpPr>
          <p:cNvPr id="96" name="二等辺三角形 95"/>
          <p:cNvSpPr/>
          <p:nvPr/>
        </p:nvSpPr>
        <p:spPr>
          <a:xfrm flipV="1">
            <a:off x="7094990" y="4181251"/>
            <a:ext cx="1056411" cy="231293"/>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7029223" y="4360658"/>
            <a:ext cx="1164126"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a:t>
            </a:r>
            <a:r>
              <a:rPr lang="en-US" altLang="ja-JP" sz="1100" b="1" kern="0" dirty="0">
                <a:latin typeface="BIZ UDPゴシック" panose="020B0400000000000000" pitchFamily="50" charset="-128"/>
                <a:ea typeface="BIZ UDPゴシック" panose="020B0400000000000000" pitchFamily="50" charset="-128"/>
              </a:rPr>
              <a:t>Out</a:t>
            </a:r>
            <a:r>
              <a:rPr lang="en-US" altLang="ja-JP" sz="1100" b="1" kern="0" dirty="0" smtClean="0">
                <a:latin typeface="BIZ UDPゴシック" panose="020B0400000000000000" pitchFamily="50" charset="-128"/>
                <a:ea typeface="BIZ UDPゴシック" panose="020B0400000000000000" pitchFamily="50" charset="-128"/>
              </a:rPr>
              <a:t>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9" name="テキスト ボックス 98"/>
          <p:cNvSpPr txBox="1"/>
          <p:nvPr/>
        </p:nvSpPr>
        <p:spPr>
          <a:xfrm>
            <a:off x="6648840" y="4147844"/>
            <a:ext cx="2006604" cy="246221"/>
          </a:xfrm>
          <a:prstGeom prst="rect">
            <a:avLst/>
          </a:prstGeom>
          <a:noFill/>
        </p:spPr>
        <p:txBody>
          <a:bodyPr wrap="square" rtlCol="0">
            <a:spAutoFit/>
          </a:bodyPr>
          <a:lstStyle/>
          <a:p>
            <a:pPr algn="ctr">
              <a:lnSpc>
                <a:spcPts val="1200"/>
              </a:lnSpc>
            </a:pPr>
            <a:r>
              <a:rPr lang="ja-JP" altLang="en-US"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効率化、品質向上</a:t>
            </a:r>
            <a:endPar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00" name="テキスト ボックス 99"/>
          <p:cNvSpPr txBox="1"/>
          <p:nvPr/>
        </p:nvSpPr>
        <p:spPr>
          <a:xfrm>
            <a:off x="6026738" y="4632310"/>
            <a:ext cx="1634601" cy="307777"/>
          </a:xfrm>
          <a:prstGeom prst="rect">
            <a:avLst/>
          </a:prstGeom>
          <a:noFill/>
        </p:spPr>
        <p:txBody>
          <a:bodyPr wrap="square" rtlCol="0">
            <a:spAutoFit/>
          </a:bodyPr>
          <a:lstStyle/>
          <a:p>
            <a:pPr algn="ctr"/>
            <a:r>
              <a:rPr lang="ja-JP" altLang="en-US" sz="1400" b="1" kern="0" dirty="0" smtClean="0">
                <a:latin typeface="BIZ UDPゴシック" panose="020B0400000000000000" pitchFamily="50" charset="-128"/>
                <a:ea typeface="BIZ UDPゴシック" panose="020B0400000000000000" pitchFamily="50" charset="-128"/>
              </a:rPr>
              <a:t>サービス供給体制</a:t>
            </a:r>
            <a:endParaRPr lang="ja-JP" altLang="en-US" sz="1400" b="1" kern="0" dirty="0">
              <a:latin typeface="BIZ UDPゴシック" panose="020B0400000000000000" pitchFamily="50" charset="-128"/>
              <a:ea typeface="BIZ UDPゴシック" panose="020B0400000000000000" pitchFamily="50" charset="-128"/>
            </a:endParaRPr>
          </a:p>
        </p:txBody>
      </p:sp>
      <p:sp>
        <p:nvSpPr>
          <p:cNvPr id="101" name="テキスト ボックス 100"/>
          <p:cNvSpPr txBox="1"/>
          <p:nvPr/>
        </p:nvSpPr>
        <p:spPr>
          <a:xfrm>
            <a:off x="5252903" y="5004687"/>
            <a:ext cx="1239268" cy="451406"/>
          </a:xfrm>
          <a:prstGeom prst="rect">
            <a:avLst/>
          </a:prstGeom>
          <a:noFill/>
        </p:spPr>
        <p:txBody>
          <a:bodyPr wrap="square" rtlCol="0">
            <a:spAutoFit/>
          </a:bodyPr>
          <a:lstStyle/>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FS</a:t>
            </a:r>
            <a:r>
              <a:rPr lang="ja-JP" altLang="en-US" sz="1200" b="1" kern="0" dirty="0" smtClean="0">
                <a:latin typeface="BIZ UDPゴシック" panose="020B0400000000000000" pitchFamily="50" charset="-128"/>
                <a:ea typeface="BIZ UDPゴシック" panose="020B0400000000000000" pitchFamily="50" charset="-128"/>
              </a:rPr>
              <a:t>内製</a:t>
            </a:r>
            <a:endParaRPr lang="en-US" altLang="ja-JP" sz="1200" b="1" kern="0" dirty="0" smtClean="0">
              <a:latin typeface="BIZ UDPゴシック" panose="020B0400000000000000" pitchFamily="50" charset="-128"/>
              <a:ea typeface="BIZ UDPゴシック" panose="020B0400000000000000" pitchFamily="50" charset="-128"/>
            </a:endParaRPr>
          </a:p>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FS</a:t>
            </a:r>
            <a:r>
              <a:rPr lang="ja-JP" altLang="en-US" sz="1200" b="1" kern="0" dirty="0" smtClean="0">
                <a:latin typeface="BIZ UDPゴシック" panose="020B0400000000000000" pitchFamily="50" charset="-128"/>
                <a:ea typeface="BIZ UDPゴシック" panose="020B0400000000000000" pitchFamily="50" charset="-128"/>
              </a:rPr>
              <a:t>仕入業者</a:t>
            </a:r>
            <a:endParaRPr lang="ja-JP" altLang="en-US" sz="1200" b="1" kern="0" dirty="0">
              <a:latin typeface="BIZ UDPゴシック" panose="020B0400000000000000" pitchFamily="50" charset="-128"/>
              <a:ea typeface="BIZ UDPゴシック" panose="020B0400000000000000" pitchFamily="50" charset="-128"/>
            </a:endParaRPr>
          </a:p>
        </p:txBody>
      </p:sp>
      <p:sp>
        <p:nvSpPr>
          <p:cNvPr id="102" name="テキスト ボックス 101"/>
          <p:cNvSpPr txBox="1"/>
          <p:nvPr/>
        </p:nvSpPr>
        <p:spPr>
          <a:xfrm>
            <a:off x="7457911" y="5004687"/>
            <a:ext cx="1239268" cy="451406"/>
          </a:xfrm>
          <a:prstGeom prst="rect">
            <a:avLst/>
          </a:prstGeom>
          <a:noFill/>
        </p:spPr>
        <p:txBody>
          <a:bodyPr wrap="square" rtlCol="0">
            <a:spAutoFit/>
          </a:bodyPr>
          <a:lstStyle/>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DNG</a:t>
            </a:r>
            <a:r>
              <a:rPr lang="ja-JP" altLang="en-US" sz="1200" b="1" kern="0" dirty="0" smtClean="0">
                <a:latin typeface="BIZ UDPゴシック" panose="020B0400000000000000" pitchFamily="50" charset="-128"/>
                <a:ea typeface="BIZ UDPゴシック" panose="020B0400000000000000" pitchFamily="50" charset="-128"/>
              </a:rPr>
              <a:t>内製</a:t>
            </a:r>
            <a:endParaRPr lang="en-US" altLang="ja-JP" sz="1200" b="1" kern="0" dirty="0" smtClean="0">
              <a:latin typeface="BIZ UDPゴシック" panose="020B0400000000000000" pitchFamily="50" charset="-128"/>
              <a:ea typeface="BIZ UDPゴシック" panose="020B0400000000000000" pitchFamily="50" charset="-128"/>
            </a:endParaRPr>
          </a:p>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DNG</a:t>
            </a:r>
            <a:r>
              <a:rPr lang="ja-JP" altLang="en-US" sz="1200" b="1" kern="0" dirty="0" smtClean="0">
                <a:latin typeface="BIZ UDPゴシック" panose="020B0400000000000000" pitchFamily="50" charset="-128"/>
                <a:ea typeface="BIZ UDPゴシック" panose="020B0400000000000000" pitchFamily="50" charset="-128"/>
              </a:rPr>
              <a:t>仕入業者</a:t>
            </a:r>
            <a:endParaRPr lang="ja-JP" altLang="en-US" sz="1200" b="1" kern="0" dirty="0">
              <a:latin typeface="BIZ UDPゴシック" panose="020B0400000000000000" pitchFamily="50" charset="-128"/>
              <a:ea typeface="BIZ UDPゴシック" panose="020B0400000000000000" pitchFamily="50" charset="-128"/>
            </a:endParaRPr>
          </a:p>
        </p:txBody>
      </p:sp>
      <p:pic>
        <p:nvPicPr>
          <p:cNvPr id="3" name="図 2"/>
          <p:cNvPicPr>
            <a:picLocks noChangeAspect="1"/>
          </p:cNvPicPr>
          <p:nvPr/>
        </p:nvPicPr>
        <p:blipFill>
          <a:blip r:embed="rId7"/>
          <a:stretch>
            <a:fillRect/>
          </a:stretch>
        </p:blipFill>
        <p:spPr>
          <a:xfrm>
            <a:off x="310889" y="1429761"/>
            <a:ext cx="4239898" cy="4180185"/>
          </a:xfrm>
          <a:prstGeom prst="rect">
            <a:avLst/>
          </a:prstGeom>
          <a:ln>
            <a:solidFill>
              <a:schemeClr val="tx1"/>
            </a:solidFill>
          </a:ln>
        </p:spPr>
      </p:pic>
    </p:spTree>
    <p:extLst>
      <p:ext uri="{BB962C8B-B14F-4D97-AF65-F5344CB8AC3E}">
        <p14:creationId xmlns:p14="http://schemas.microsoft.com/office/powerpoint/2010/main" val="715204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255105" y="995181"/>
            <a:ext cx="4226171"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0" name="右矢印 69"/>
          <p:cNvSpPr/>
          <p:nvPr/>
        </p:nvSpPr>
        <p:spPr>
          <a:xfrm>
            <a:off x="1325048" y="3056531"/>
            <a:ext cx="2917725" cy="171691"/>
          </a:xfrm>
          <a:prstGeom prst="rightArrow">
            <a:avLst/>
          </a:prstGeom>
          <a:solidFill>
            <a:schemeClr val="tx2">
              <a:lumMod val="90000"/>
            </a:schemeClr>
          </a:solidFill>
          <a:ln>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右矢印 55"/>
          <p:cNvSpPr/>
          <p:nvPr/>
        </p:nvSpPr>
        <p:spPr>
          <a:xfrm>
            <a:off x="1326860" y="2513459"/>
            <a:ext cx="2614566" cy="214800"/>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1333476" y="2269569"/>
            <a:ext cx="1295423" cy="185768"/>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４</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、空圧機</a:t>
            </a:r>
            <a:r>
              <a:rPr lang="en-US" altLang="ja-JP"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CBM</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a:t>
            </a:r>
            <a:r>
              <a:rPr lang="en-US" altLang="ja-JP"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EMS</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レポート診断 モデル</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タイトル 1"/>
          <p:cNvSpPr txBox="1">
            <a:spLocks/>
          </p:cNvSpPr>
          <p:nvPr/>
        </p:nvSpPr>
        <p:spPr>
          <a:xfrm>
            <a:off x="210774" y="65129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(1)</a:t>
            </a:r>
            <a:r>
              <a:rPr kumimoji="1" lang="ja-JP" altLang="en-US"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空圧機</a:t>
            </a:r>
            <a:r>
              <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CBM</a:t>
            </a:r>
            <a:r>
              <a:rPr kumimoji="1" lang="ja-JP" altLang="en-US"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ソリューションモデル</a:t>
            </a:r>
            <a:endPar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
        <p:nvSpPr>
          <p:cNvPr id="3" name="正方形/長方形 2"/>
          <p:cNvSpPr/>
          <p:nvPr/>
        </p:nvSpPr>
        <p:spPr>
          <a:xfrm>
            <a:off x="94519" y="982540"/>
            <a:ext cx="4158027"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①メーカ</a:t>
            </a: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推奨整備から</a:t>
            </a:r>
            <a:r>
              <a:rPr lang="en-US" altLang="ja-JP" sz="1600" b="1" kern="0" dirty="0" smtClean="0">
                <a:solidFill>
                  <a:sysClr val="windowText" lastClr="000000"/>
                </a:solidFill>
                <a:latin typeface="BIZ UDPゴシック" panose="020B0400000000000000" pitchFamily="50" charset="-128"/>
                <a:ea typeface="BIZ UDPゴシック" panose="020B0400000000000000" pitchFamily="50" charset="-128"/>
              </a:rPr>
              <a:t>FS</a:t>
            </a: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提案</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周期へ変更</a:t>
            </a:r>
            <a:endParaRPr lang="ja-JP" altLang="en-US" sz="1600" b="1" kern="0" dirty="0">
              <a:solidFill>
                <a:sysClr val="windowText" lastClr="000000"/>
              </a:solidFill>
              <a:latin typeface="BIZ UDPゴシック" panose="020B0400000000000000" pitchFamily="50" charset="-128"/>
              <a:ea typeface="BIZ UDPゴシック" panose="020B0400000000000000" pitchFamily="50" charset="-128"/>
            </a:endParaRPr>
          </a:p>
        </p:txBody>
      </p:sp>
      <p:graphicFrame>
        <p:nvGraphicFramePr>
          <p:cNvPr id="21" name="表 20"/>
          <p:cNvGraphicFramePr>
            <a:graphicFrameLocks noGrp="1"/>
          </p:cNvGraphicFramePr>
          <p:nvPr>
            <p:extLst>
              <p:ext uri="{D42A27DB-BD31-4B8C-83A1-F6EECF244321}">
                <p14:modId xmlns:p14="http://schemas.microsoft.com/office/powerpoint/2010/main" val="4017407373"/>
              </p:ext>
            </p:extLst>
          </p:nvPr>
        </p:nvGraphicFramePr>
        <p:xfrm>
          <a:off x="1326860" y="1860788"/>
          <a:ext cx="2614566" cy="132080"/>
        </p:xfrm>
        <a:graphic>
          <a:graphicData uri="http://schemas.openxmlformats.org/drawingml/2006/table">
            <a:tbl>
              <a:tblPr firstRow="1" bandRow="1">
                <a:tableStyleId>{5C22544A-7EE6-4342-B048-85BDC9FD1C3A}</a:tableStyleId>
              </a:tblPr>
              <a:tblGrid>
                <a:gridCol w="435761">
                  <a:extLst>
                    <a:ext uri="{9D8B030D-6E8A-4147-A177-3AD203B41FA5}">
                      <a16:colId xmlns:a16="http://schemas.microsoft.com/office/drawing/2014/main" val="2753476788"/>
                    </a:ext>
                  </a:extLst>
                </a:gridCol>
                <a:gridCol w="435761">
                  <a:extLst>
                    <a:ext uri="{9D8B030D-6E8A-4147-A177-3AD203B41FA5}">
                      <a16:colId xmlns:a16="http://schemas.microsoft.com/office/drawing/2014/main" val="1095478270"/>
                    </a:ext>
                  </a:extLst>
                </a:gridCol>
                <a:gridCol w="435761">
                  <a:extLst>
                    <a:ext uri="{9D8B030D-6E8A-4147-A177-3AD203B41FA5}">
                      <a16:colId xmlns:a16="http://schemas.microsoft.com/office/drawing/2014/main" val="1466518755"/>
                    </a:ext>
                  </a:extLst>
                </a:gridCol>
                <a:gridCol w="435761">
                  <a:extLst>
                    <a:ext uri="{9D8B030D-6E8A-4147-A177-3AD203B41FA5}">
                      <a16:colId xmlns:a16="http://schemas.microsoft.com/office/drawing/2014/main" val="622312481"/>
                    </a:ext>
                  </a:extLst>
                </a:gridCol>
                <a:gridCol w="435761">
                  <a:extLst>
                    <a:ext uri="{9D8B030D-6E8A-4147-A177-3AD203B41FA5}">
                      <a16:colId xmlns:a16="http://schemas.microsoft.com/office/drawing/2014/main" val="3871387763"/>
                    </a:ext>
                  </a:extLst>
                </a:gridCol>
                <a:gridCol w="435761">
                  <a:extLst>
                    <a:ext uri="{9D8B030D-6E8A-4147-A177-3AD203B41FA5}">
                      <a16:colId xmlns:a16="http://schemas.microsoft.com/office/drawing/2014/main" val="3373565134"/>
                    </a:ext>
                  </a:extLst>
                </a:gridCol>
              </a:tblGrid>
              <a:tr h="132080">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9476364"/>
                  </a:ext>
                </a:extLst>
              </a:tr>
            </a:tbl>
          </a:graphicData>
        </a:graphic>
      </p:graphicFrame>
      <p:sp>
        <p:nvSpPr>
          <p:cNvPr id="44" name="正方形/長方形 43"/>
          <p:cNvSpPr/>
          <p:nvPr/>
        </p:nvSpPr>
        <p:spPr>
          <a:xfrm>
            <a:off x="208967" y="2033335"/>
            <a:ext cx="1146222" cy="400110"/>
          </a:xfrm>
          <a:prstGeom prst="rect">
            <a:avLst/>
          </a:prstGeom>
        </p:spPr>
        <p:txBody>
          <a:bodyPr wrap="square">
            <a:spAutoFit/>
          </a:bodyPr>
          <a:lstStyle/>
          <a:p>
            <a:pPr lvl="0" algn="ctr">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従来</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メーカ</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45" name="正方形/長方形 44"/>
          <p:cNvSpPr/>
          <p:nvPr/>
        </p:nvSpPr>
        <p:spPr>
          <a:xfrm>
            <a:off x="3929887" y="1518220"/>
            <a:ext cx="562929" cy="400110"/>
          </a:xfrm>
          <a:prstGeom prst="rect">
            <a:avLst/>
          </a:prstGeom>
        </p:spPr>
        <p:txBody>
          <a:bodyPr wrap="square">
            <a:spAutoFit/>
          </a:bodyPr>
          <a:lstStyle/>
          <a:p>
            <a:pPr lvl="0" algn="ctr">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年</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46" name="正方形/長方形 45"/>
          <p:cNvSpPr/>
          <p:nvPr/>
        </p:nvSpPr>
        <p:spPr>
          <a:xfrm>
            <a:off x="1181099" y="1522107"/>
            <a:ext cx="2929387" cy="400110"/>
          </a:xfrm>
          <a:prstGeom prst="rect">
            <a:avLst/>
          </a:prstGeom>
        </p:spPr>
        <p:txBody>
          <a:bodyPr wrap="square">
            <a:spAutoFit/>
          </a:bodyPr>
          <a:lstStyle/>
          <a:p>
            <a:pPr lvl="0">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0      1       2      3      4       5      6</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22" name="右矢印 21"/>
          <p:cNvSpPr/>
          <p:nvPr/>
        </p:nvSpPr>
        <p:spPr>
          <a:xfrm>
            <a:off x="1333477" y="2043100"/>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247596" y="2904434"/>
            <a:ext cx="1146222" cy="345351"/>
          </a:xfrm>
          <a:prstGeom prst="rect">
            <a:avLst/>
          </a:prstGeom>
        </p:spPr>
        <p:txBody>
          <a:bodyPr wrap="square">
            <a:spAutoFit/>
          </a:bodyPr>
          <a:lstStyle/>
          <a:p>
            <a:pPr lvl="0">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提案</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】FS</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4" name="正方形/長方形 53"/>
          <p:cNvSpPr/>
          <p:nvPr/>
        </p:nvSpPr>
        <p:spPr>
          <a:xfrm>
            <a:off x="3022600" y="1298008"/>
            <a:ext cx="1400744" cy="345351"/>
          </a:xfrm>
          <a:prstGeom prst="rect">
            <a:avLst/>
          </a:prstGeom>
        </p:spPr>
        <p:txBody>
          <a:bodyPr wrap="square">
            <a:spAutoFit/>
          </a:bodyPr>
          <a:lstStyle/>
          <a:p>
            <a:pPr lvl="0" algn="ctr">
              <a:lnSpc>
                <a:spcPts val="24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設備寿命</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2</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0</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年</a:t>
            </a: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7" name="正方形/長方形 56"/>
          <p:cNvSpPr/>
          <p:nvPr/>
        </p:nvSpPr>
        <p:spPr>
          <a:xfrm>
            <a:off x="971331" y="1915320"/>
            <a:ext cx="1146222" cy="400110"/>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年点検</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8" name="正方形/長方形 57"/>
          <p:cNvSpPr/>
          <p:nvPr/>
        </p:nvSpPr>
        <p:spPr>
          <a:xfrm>
            <a:off x="1366729" y="2131491"/>
            <a:ext cx="1146222" cy="400110"/>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年整備</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0" name="正方形/長方形 59"/>
          <p:cNvSpPr/>
          <p:nvPr/>
        </p:nvSpPr>
        <p:spPr>
          <a:xfrm>
            <a:off x="1653663" y="2389349"/>
            <a:ext cx="1146222" cy="337913"/>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6</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a:t>
            </a: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整備</a:t>
            </a:r>
          </a:p>
        </p:txBody>
      </p:sp>
      <p:sp>
        <p:nvSpPr>
          <p:cNvPr id="63" name="正方形/長方形 62"/>
          <p:cNvSpPr/>
          <p:nvPr/>
        </p:nvSpPr>
        <p:spPr>
          <a:xfrm>
            <a:off x="6589603" y="2161893"/>
            <a:ext cx="1629116" cy="400110"/>
          </a:xfrm>
          <a:prstGeom prst="rect">
            <a:avLst/>
          </a:prstGeom>
        </p:spPr>
        <p:txBody>
          <a:bodyPr wrap="square">
            <a:spAutoFit/>
          </a:bodyPr>
          <a:lstStyle/>
          <a:p>
            <a:pPr lvl="0" algn="ctr">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【LC</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保全費</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5</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百万円</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6" name="右矢印 65"/>
          <p:cNvSpPr/>
          <p:nvPr/>
        </p:nvSpPr>
        <p:spPr>
          <a:xfrm>
            <a:off x="1326860" y="2835692"/>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1997665" y="2723854"/>
            <a:ext cx="1902327" cy="400110"/>
          </a:xfrm>
          <a:prstGeom prst="rect">
            <a:avLst/>
          </a:prstGeom>
        </p:spPr>
        <p:txBody>
          <a:bodyPr wrap="square">
            <a:spAutoFit/>
          </a:bodyPr>
          <a:lstStyle/>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ｺﾝﾃﾞｨｼｮﾝ確認＋効率管理</a:t>
            </a: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DN</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実績周期まで延長</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24" name="図 23"/>
          <p:cNvPicPr>
            <a:picLocks noChangeAspect="1"/>
          </p:cNvPicPr>
          <p:nvPr/>
        </p:nvPicPr>
        <p:blipFill rotWithShape="1">
          <a:blip r:embed="rId3"/>
          <a:srcRect l="75400" t="10880" r="6463" b="77846"/>
          <a:stretch/>
        </p:blipFill>
        <p:spPr>
          <a:xfrm>
            <a:off x="2347690" y="3406112"/>
            <a:ext cx="644316" cy="400521"/>
          </a:xfrm>
          <a:prstGeom prst="rect">
            <a:avLst/>
          </a:prstGeom>
        </p:spPr>
      </p:pic>
      <p:sp>
        <p:nvSpPr>
          <p:cNvPr id="69" name="正方形/長方形 68"/>
          <p:cNvSpPr/>
          <p:nvPr/>
        </p:nvSpPr>
        <p:spPr>
          <a:xfrm>
            <a:off x="2865001" y="3380747"/>
            <a:ext cx="1838510" cy="425886"/>
          </a:xfrm>
          <a:prstGeom prst="rect">
            <a:avLst/>
          </a:prstGeom>
        </p:spPr>
        <p:txBody>
          <a:bodyPr wrap="square">
            <a:spAutoFit/>
          </a:bodyPr>
          <a:lstStyle/>
          <a:p>
            <a:pPr lvl="0">
              <a:lnSpc>
                <a:spcPts val="1400"/>
              </a:lnSpc>
              <a:defRPr/>
            </a:pPr>
            <a:r>
              <a:rPr lang="en-US" altLang="ja-JP" sz="1050" b="1" kern="0" dirty="0">
                <a:solidFill>
                  <a:srgbClr val="DC0032"/>
                </a:solidFill>
                <a:latin typeface="BIZ UDPゴシック" panose="020B0400000000000000" pitchFamily="50" charset="-128"/>
                <a:ea typeface="BIZ UDPゴシック" panose="020B0400000000000000" pitchFamily="50" charset="-128"/>
              </a:rPr>
              <a:t>【</a:t>
            </a:r>
            <a:r>
              <a:rPr lang="ja-JP" altLang="en-US" sz="1050" b="1" kern="0" dirty="0" smtClean="0">
                <a:solidFill>
                  <a:srgbClr val="DC0032"/>
                </a:solidFill>
                <a:latin typeface="BIZ UDPゴシック" panose="020B0400000000000000" pitchFamily="50" charset="-128"/>
                <a:ea typeface="BIZ UDPゴシック" panose="020B0400000000000000" pitchFamily="50" charset="-128"/>
              </a:rPr>
              <a:t>品質担保</a:t>
            </a:r>
            <a:r>
              <a:rPr lang="en-US" altLang="ja-JP" sz="1050" b="1" kern="0" dirty="0" smtClean="0">
                <a:solidFill>
                  <a:srgbClr val="DC0032"/>
                </a:solidFill>
                <a:latin typeface="BIZ UDPゴシック" panose="020B0400000000000000" pitchFamily="50" charset="-128"/>
                <a:ea typeface="BIZ UDPゴシック" panose="020B0400000000000000" pitchFamily="50" charset="-128"/>
              </a:rPr>
              <a:t>】</a:t>
            </a:r>
          </a:p>
          <a:p>
            <a:pPr lvl="0">
              <a:lnSpc>
                <a:spcPts val="1400"/>
              </a:lnSpc>
              <a:defRPr/>
            </a:pPr>
            <a:r>
              <a:rPr lang="ja-JP" altLang="en-US" sz="1050" b="1" kern="0" dirty="0" smtClean="0">
                <a:solidFill>
                  <a:srgbClr val="DC0032"/>
                </a:solidFill>
                <a:latin typeface="BIZ UDPゴシック" panose="020B0400000000000000" pitchFamily="50" charset="-128"/>
                <a:ea typeface="BIZ UDPゴシック" panose="020B0400000000000000" pitchFamily="50" charset="-128"/>
              </a:rPr>
              <a:t>流量</a:t>
            </a:r>
            <a:r>
              <a:rPr lang="en-US" altLang="ja-JP" sz="1050" b="1" kern="0" dirty="0" smtClean="0">
                <a:solidFill>
                  <a:srgbClr val="DC0032"/>
                </a:solidFill>
                <a:latin typeface="BIZ UDPゴシック" panose="020B0400000000000000" pitchFamily="50" charset="-128"/>
                <a:ea typeface="BIZ UDPゴシック" panose="020B0400000000000000" pitchFamily="50" charset="-128"/>
              </a:rPr>
              <a:t>/</a:t>
            </a:r>
            <a:r>
              <a:rPr lang="ja-JP" altLang="en-US" sz="1050" b="1" kern="0" dirty="0" smtClean="0">
                <a:solidFill>
                  <a:srgbClr val="DC0032"/>
                </a:solidFill>
                <a:latin typeface="BIZ UDPゴシック" panose="020B0400000000000000" pitchFamily="50" charset="-128"/>
                <a:ea typeface="BIZ UDPゴシック" panose="020B0400000000000000" pitchFamily="50" charset="-128"/>
              </a:rPr>
              <a:t>電力⇒センシング</a:t>
            </a:r>
            <a:endParaRPr lang="ja-JP" altLang="en-US" sz="1050" b="1" kern="0" dirty="0">
              <a:solidFill>
                <a:srgbClr val="DC0032"/>
              </a:solidFill>
              <a:latin typeface="BIZ UDPゴシック" panose="020B0400000000000000" pitchFamily="50" charset="-128"/>
              <a:ea typeface="BIZ UDPゴシック" panose="020B0400000000000000" pitchFamily="50" charset="-128"/>
            </a:endParaRPr>
          </a:p>
        </p:txBody>
      </p:sp>
      <p:sp>
        <p:nvSpPr>
          <p:cNvPr id="71" name="正方形/長方形 70"/>
          <p:cNvSpPr/>
          <p:nvPr/>
        </p:nvSpPr>
        <p:spPr>
          <a:xfrm>
            <a:off x="979229" y="2684807"/>
            <a:ext cx="1146222" cy="400110"/>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年点検</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25" name="下矢印 24"/>
          <p:cNvSpPr/>
          <p:nvPr/>
        </p:nvSpPr>
        <p:spPr>
          <a:xfrm>
            <a:off x="618887" y="2603315"/>
            <a:ext cx="396263" cy="337041"/>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147760" y="3939381"/>
            <a:ext cx="4158027"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②</a:t>
            </a:r>
            <a:r>
              <a:rPr lang="en-US" altLang="ja-JP" sz="1600" b="1" kern="0" dirty="0" smtClean="0">
                <a:solidFill>
                  <a:sysClr val="windowText" lastClr="000000"/>
                </a:solidFill>
                <a:latin typeface="BIZ UDPゴシック" panose="020B0400000000000000" pitchFamily="50" charset="-128"/>
                <a:ea typeface="BIZ UDPゴシック" panose="020B0400000000000000" pitchFamily="50" charset="-128"/>
              </a:rPr>
              <a:t>DN</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流保全計画での見える化</a:t>
            </a:r>
            <a:endParaRPr lang="ja-JP" altLang="en-US" sz="16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4" name="図 3"/>
          <p:cNvPicPr>
            <a:picLocks noChangeAspect="1"/>
          </p:cNvPicPr>
          <p:nvPr/>
        </p:nvPicPr>
        <p:blipFill rotWithShape="1">
          <a:blip r:embed="rId4"/>
          <a:srcRect b="6036"/>
          <a:stretch/>
        </p:blipFill>
        <p:spPr>
          <a:xfrm>
            <a:off x="527100" y="4339491"/>
            <a:ext cx="1963160" cy="1037122"/>
          </a:xfrm>
          <a:prstGeom prst="rect">
            <a:avLst/>
          </a:prstGeom>
          <a:ln>
            <a:solidFill>
              <a:schemeClr val="accent1"/>
            </a:solidFill>
          </a:ln>
        </p:spPr>
      </p:pic>
      <p:sp>
        <p:nvSpPr>
          <p:cNvPr id="61" name="正方形/長方形 60"/>
          <p:cNvSpPr/>
          <p:nvPr/>
        </p:nvSpPr>
        <p:spPr>
          <a:xfrm>
            <a:off x="147760" y="5464049"/>
            <a:ext cx="3869192"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③効率の逸脱監視への取組み</a:t>
            </a:r>
            <a:endParaRPr lang="ja-JP" altLang="en-US" sz="16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5" name="図 4"/>
          <p:cNvPicPr>
            <a:picLocks noChangeAspect="1"/>
          </p:cNvPicPr>
          <p:nvPr/>
        </p:nvPicPr>
        <p:blipFill>
          <a:blip r:embed="rId5"/>
          <a:stretch>
            <a:fillRect/>
          </a:stretch>
        </p:blipFill>
        <p:spPr>
          <a:xfrm>
            <a:off x="3677866" y="5666916"/>
            <a:ext cx="659517" cy="429138"/>
          </a:xfrm>
          <a:prstGeom prst="rect">
            <a:avLst/>
          </a:prstGeom>
          <a:ln>
            <a:solidFill>
              <a:schemeClr val="accent1"/>
            </a:solidFill>
          </a:ln>
        </p:spPr>
      </p:pic>
      <p:sp>
        <p:nvSpPr>
          <p:cNvPr id="64" name="正方形/長方形 63"/>
          <p:cNvSpPr/>
          <p:nvPr/>
        </p:nvSpPr>
        <p:spPr>
          <a:xfrm>
            <a:off x="207508" y="5835259"/>
            <a:ext cx="3676161" cy="246221"/>
          </a:xfrm>
          <a:prstGeom prst="rect">
            <a:avLst/>
          </a:prstGeom>
        </p:spPr>
        <p:txBody>
          <a:bodyPr wrap="square">
            <a:spAutoFit/>
          </a:bodyPr>
          <a:lstStyle/>
          <a:p>
            <a:pPr lvl="0" algn="ctr">
              <a:lnSpc>
                <a:spcPts val="12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IT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内製 ⇒ 品質担保＆</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EBM</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見極めロジック開発</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6" name="図 5"/>
          <p:cNvPicPr>
            <a:picLocks noChangeAspect="1"/>
          </p:cNvPicPr>
          <p:nvPr/>
        </p:nvPicPr>
        <p:blipFill>
          <a:blip r:embed="rId6"/>
          <a:stretch>
            <a:fillRect/>
          </a:stretch>
        </p:blipFill>
        <p:spPr>
          <a:xfrm>
            <a:off x="3382103" y="3901115"/>
            <a:ext cx="561190" cy="441882"/>
          </a:xfrm>
          <a:prstGeom prst="rect">
            <a:avLst/>
          </a:prstGeom>
        </p:spPr>
      </p:pic>
      <p:pic>
        <p:nvPicPr>
          <p:cNvPr id="65" name="図 64"/>
          <p:cNvPicPr>
            <a:picLocks noChangeAspect="1"/>
          </p:cNvPicPr>
          <p:nvPr/>
        </p:nvPicPr>
        <p:blipFill>
          <a:blip r:embed="rId6"/>
          <a:stretch>
            <a:fillRect/>
          </a:stretch>
        </p:blipFill>
        <p:spPr>
          <a:xfrm>
            <a:off x="3556100" y="5186161"/>
            <a:ext cx="561190" cy="441882"/>
          </a:xfrm>
          <a:prstGeom prst="rect">
            <a:avLst/>
          </a:prstGeom>
        </p:spPr>
      </p:pic>
      <p:sp>
        <p:nvSpPr>
          <p:cNvPr id="75" name="正方形/長方形 74"/>
          <p:cNvSpPr/>
          <p:nvPr/>
        </p:nvSpPr>
        <p:spPr>
          <a:xfrm>
            <a:off x="4595326" y="995181"/>
            <a:ext cx="4304194"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タイトル 1"/>
          <p:cNvSpPr txBox="1">
            <a:spLocks/>
          </p:cNvSpPr>
          <p:nvPr/>
        </p:nvSpPr>
        <p:spPr>
          <a:xfrm>
            <a:off x="4645129" y="65129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(2)EMS</a:t>
            </a:r>
            <a:r>
              <a:rPr kumimoji="1" lang="ja-JP" altLang="en-US"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レポート診断モデル</a:t>
            </a:r>
            <a:endPar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522" y="1422905"/>
            <a:ext cx="997578" cy="997578"/>
          </a:xfrm>
          <a:prstGeom prst="rect">
            <a:avLst/>
          </a:prstGeom>
        </p:spPr>
      </p:pic>
      <p:sp>
        <p:nvSpPr>
          <p:cNvPr id="26" name="右矢印 25"/>
          <p:cNvSpPr/>
          <p:nvPr/>
        </p:nvSpPr>
        <p:spPr>
          <a:xfrm>
            <a:off x="5916944" y="1632245"/>
            <a:ext cx="266700" cy="338681"/>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4806343" y="1299794"/>
            <a:ext cx="973403" cy="246221"/>
          </a:xfrm>
          <a:prstGeom prst="rect">
            <a:avLst/>
          </a:prstGeom>
        </p:spPr>
        <p:txBody>
          <a:bodyPr wrap="square">
            <a:spAutoFit/>
          </a:bodyPr>
          <a:lstStyle/>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既存</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EMS</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79"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51251" y="1415263"/>
            <a:ext cx="490578" cy="858510"/>
          </a:xfrm>
          <a:prstGeom prst="rect">
            <a:avLst/>
          </a:prstGeom>
        </p:spPr>
      </p:pic>
      <p:grpSp>
        <p:nvGrpSpPr>
          <p:cNvPr id="28" name="グループ化 27"/>
          <p:cNvGrpSpPr/>
          <p:nvPr/>
        </p:nvGrpSpPr>
        <p:grpSpPr>
          <a:xfrm>
            <a:off x="-2697813" y="1985224"/>
            <a:ext cx="1979507" cy="3642819"/>
            <a:chOff x="-1892485" y="1808870"/>
            <a:chExt cx="1979507" cy="3642819"/>
          </a:xfrm>
        </p:grpSpPr>
        <p:grpSp>
          <p:nvGrpSpPr>
            <p:cNvPr id="80" name="Groupe 225"/>
            <p:cNvGrpSpPr/>
            <p:nvPr/>
          </p:nvGrpSpPr>
          <p:grpSpPr>
            <a:xfrm>
              <a:off x="-1892485" y="1808870"/>
              <a:ext cx="1979507" cy="3642819"/>
              <a:chOff x="5413256" y="1097516"/>
              <a:chExt cx="1486562" cy="2938628"/>
            </a:xfrm>
          </p:grpSpPr>
          <p:pic>
            <p:nvPicPr>
              <p:cNvPr id="8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91448" y="1352459"/>
                <a:ext cx="1370033" cy="2413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 name="Picture 2"/>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13256" y="1097516"/>
                <a:ext cx="1486562" cy="2938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81" name="Image 1"/>
            <p:cNvPicPr>
              <a:picLocks noChangeAspect="1"/>
            </p:cNvPicPr>
            <p:nvPr/>
          </p:nvPicPr>
          <p:blipFill rotWithShape="1">
            <a:blip r:embed="rId11"/>
            <a:srcRect t="3598"/>
            <a:stretch/>
          </p:blipFill>
          <p:spPr>
            <a:xfrm>
              <a:off x="-1736938" y="2219679"/>
              <a:ext cx="1698275" cy="3101236"/>
            </a:xfrm>
            <a:prstGeom prst="rect">
              <a:avLst/>
            </a:prstGeom>
          </p:spPr>
        </p:pic>
      </p:grpSp>
      <p:pic>
        <p:nvPicPr>
          <p:cNvPr id="29" name="図 28"/>
          <p:cNvPicPr>
            <a:picLocks noChangeAspect="1"/>
          </p:cNvPicPr>
          <p:nvPr/>
        </p:nvPicPr>
        <p:blipFill>
          <a:blip r:embed="rId12"/>
          <a:stretch>
            <a:fillRect/>
          </a:stretch>
        </p:blipFill>
        <p:spPr>
          <a:xfrm>
            <a:off x="2661446" y="4333950"/>
            <a:ext cx="694880" cy="1145479"/>
          </a:xfrm>
          <a:prstGeom prst="rect">
            <a:avLst/>
          </a:prstGeom>
        </p:spPr>
      </p:pic>
      <p:sp>
        <p:nvSpPr>
          <p:cNvPr id="90" name="正方形/長方形 89"/>
          <p:cNvSpPr/>
          <p:nvPr/>
        </p:nvSpPr>
        <p:spPr>
          <a:xfrm>
            <a:off x="3216419" y="4600039"/>
            <a:ext cx="1334500" cy="502702"/>
          </a:xfrm>
          <a:prstGeom prst="rect">
            <a:avLst/>
          </a:prstGeom>
        </p:spPr>
        <p:txBody>
          <a:bodyPr wrap="square">
            <a:spAutoFit/>
          </a:bodyPr>
          <a:lstStyle/>
          <a:p>
            <a:pPr lvl="0">
              <a:lnSpc>
                <a:spcPts val="16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・効率推移グラフ</a:t>
            </a: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・レポート提供</a:t>
            </a: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1" name="正方形/長方形 90"/>
          <p:cNvSpPr/>
          <p:nvPr/>
        </p:nvSpPr>
        <p:spPr>
          <a:xfrm>
            <a:off x="1656917" y="1927987"/>
            <a:ext cx="1176862" cy="400110"/>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600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2" name="正方形/長方形 91"/>
          <p:cNvSpPr/>
          <p:nvPr/>
        </p:nvSpPr>
        <p:spPr>
          <a:xfrm>
            <a:off x="106161" y="2242999"/>
            <a:ext cx="1492860" cy="343492"/>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1,020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台・年</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3" name="正方形/長方形 92"/>
          <p:cNvSpPr/>
          <p:nvPr/>
        </p:nvSpPr>
        <p:spPr>
          <a:xfrm>
            <a:off x="2538257" y="2139687"/>
            <a:ext cx="1176862" cy="400110"/>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1,900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4" name="正方形/長方形 93"/>
          <p:cNvSpPr/>
          <p:nvPr/>
        </p:nvSpPr>
        <p:spPr>
          <a:xfrm>
            <a:off x="3798478" y="2416510"/>
            <a:ext cx="824698" cy="451406"/>
          </a:xfrm>
          <a:prstGeom prst="rect">
            <a:avLst/>
          </a:prstGeom>
        </p:spPr>
        <p:txBody>
          <a:bodyPr wrap="square">
            <a:spAutoFit/>
          </a:bodyPr>
          <a:lstStyle/>
          <a:p>
            <a:pPr lvl="0" algn="ctr">
              <a:lnSpc>
                <a:spcPts val="1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2,400</a:t>
            </a:r>
          </a:p>
          <a:p>
            <a:pPr lvl="0" algn="ctr">
              <a:lnSpc>
                <a:spcPts val="1400"/>
              </a:lnSpc>
              <a:defRPr/>
            </a:pP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6" name="正方形/長方形 95"/>
          <p:cNvSpPr/>
          <p:nvPr/>
        </p:nvSpPr>
        <p:spPr>
          <a:xfrm>
            <a:off x="-1525709" y="353886"/>
            <a:ext cx="1176862" cy="1015663"/>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3-&gt;5</a:t>
            </a:r>
          </a:p>
          <a:p>
            <a:pPr lvl="0" algn="ctr">
              <a:lnSpc>
                <a:spcPts val="2400"/>
              </a:lnSpc>
              <a:defRPr/>
            </a:pPr>
            <a:r>
              <a:rPr lang="en-US" altLang="ja-JP" sz="1100" b="1" kern="0" dirty="0">
                <a:solidFill>
                  <a:sysClr val="windowText" lastClr="000000"/>
                </a:solidFill>
                <a:latin typeface="BIZ UDPゴシック" panose="020B0400000000000000" pitchFamily="50" charset="-128"/>
                <a:ea typeface="BIZ UDPゴシック" panose="020B0400000000000000" pitchFamily="50" charset="-128"/>
              </a:rPr>
              <a:t>6-</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&gt;9</a:t>
            </a:r>
          </a:p>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920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年</a:t>
            </a:r>
            <a:endParaRPr lang="en-US" altLang="ja-JP"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7" name="正方形/長方形 96"/>
          <p:cNvSpPr/>
          <p:nvPr/>
        </p:nvSpPr>
        <p:spPr>
          <a:xfrm>
            <a:off x="-1513266" y="1272981"/>
            <a:ext cx="1176862" cy="707886"/>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9</a:t>
            </a:r>
          </a:p>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800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年</a:t>
            </a:r>
            <a:endParaRPr lang="en-US" altLang="ja-JP"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30" name="図 29"/>
          <p:cNvPicPr>
            <a:picLocks noChangeAspect="1"/>
          </p:cNvPicPr>
          <p:nvPr/>
        </p:nvPicPr>
        <p:blipFill rotWithShape="1">
          <a:blip r:embed="rId13"/>
          <a:srcRect r="37843"/>
          <a:stretch/>
        </p:blipFill>
        <p:spPr>
          <a:xfrm>
            <a:off x="6703131" y="1343889"/>
            <a:ext cx="1973998" cy="992167"/>
          </a:xfrm>
          <a:prstGeom prst="rect">
            <a:avLst/>
          </a:prstGeom>
          <a:ln>
            <a:solidFill>
              <a:schemeClr val="accent1"/>
            </a:solidFill>
          </a:ln>
        </p:spPr>
      </p:pic>
      <p:sp>
        <p:nvSpPr>
          <p:cNvPr id="98" name="正方形/長方形 97"/>
          <p:cNvSpPr/>
          <p:nvPr/>
        </p:nvSpPr>
        <p:spPr>
          <a:xfrm>
            <a:off x="6997095" y="1121171"/>
            <a:ext cx="1275993" cy="246221"/>
          </a:xfrm>
          <a:prstGeom prst="rect">
            <a:avLst/>
          </a:prstGeom>
        </p:spPr>
        <p:txBody>
          <a:bodyPr wrap="square">
            <a:spAutoFit/>
          </a:bodyPr>
          <a:lstStyle/>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レポート報告</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9" name="正方形/長方形 98"/>
          <p:cNvSpPr/>
          <p:nvPr/>
        </p:nvSpPr>
        <p:spPr>
          <a:xfrm>
            <a:off x="4719440" y="2494709"/>
            <a:ext cx="4203386" cy="2174954"/>
          </a:xfrm>
          <a:prstGeom prst="rect">
            <a:avLst/>
          </a:prstGeom>
        </p:spPr>
        <p:txBody>
          <a:bodyPr wrap="square">
            <a:spAutoFit/>
          </a:bodyPr>
          <a:lstStyle/>
          <a:p>
            <a:pPr lvl="0">
              <a:defRPr/>
            </a:pP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レポート内容</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作成頻度：</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回／月</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①エネルギー使用状況ライン・エリア</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　ライン別　原単位月報</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②非稼働時エネルギー使用状況ライン・エリア</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ライン別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非稼働時状況月報</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③受電電力デマンド状況</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受電別</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電力デマンド月報</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endParaRPr lang="en-US" altLang="ja-JP" sz="6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u="sng"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⇒運用改善のポイントをレポートでお知らせ</a:t>
            </a:r>
            <a:endParaRPr lang="en-US" altLang="ja-JP" sz="1400" b="1" u="sng"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defRPr/>
            </a:pPr>
            <a:r>
              <a:rPr lang="ja-JP" altLang="en-US" sz="1400" b="1"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400" b="1"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400" b="1" u="sng"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レポートを基にＭＴＧを開催</a:t>
            </a:r>
            <a:endParaRPr lang="en-US" altLang="ja-JP" sz="1400"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01" name="タイトル 1"/>
          <p:cNvSpPr txBox="1">
            <a:spLocks/>
          </p:cNvSpPr>
          <p:nvPr/>
        </p:nvSpPr>
        <p:spPr>
          <a:xfrm>
            <a:off x="4769577" y="5704513"/>
            <a:ext cx="3944503"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EMS</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導入の一環として支援活動を展開</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2" name="正方形/長方形 101"/>
          <p:cNvSpPr/>
          <p:nvPr/>
        </p:nvSpPr>
        <p:spPr>
          <a:xfrm>
            <a:off x="4750693" y="4643650"/>
            <a:ext cx="4203386" cy="974626"/>
          </a:xfrm>
          <a:prstGeom prst="rect">
            <a:avLst/>
          </a:prstGeom>
        </p:spPr>
        <p:txBody>
          <a:bodyPr wrap="square">
            <a:spAutoFit/>
          </a:bodyPr>
          <a:lstStyle/>
          <a:p>
            <a:pPr lvl="0">
              <a:defRPr/>
            </a:pP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現場</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診断</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診断頻度：都度</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①供給・生産の現場巡回</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設備改善のネタ出し</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defRPr/>
            </a:pP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②現状の困り事 聞込み</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仕様作成の支援</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62" name="図 61"/>
          <p:cNvPicPr>
            <a:picLocks noChangeAspect="1"/>
          </p:cNvPicPr>
          <p:nvPr/>
        </p:nvPicPr>
        <p:blipFill>
          <a:blip r:embed="rId6"/>
          <a:stretch>
            <a:fillRect/>
          </a:stretch>
        </p:blipFill>
        <p:spPr>
          <a:xfrm>
            <a:off x="5714364" y="1042098"/>
            <a:ext cx="561190" cy="441882"/>
          </a:xfrm>
          <a:prstGeom prst="rect">
            <a:avLst/>
          </a:prstGeom>
        </p:spPr>
      </p:pic>
      <p:sp>
        <p:nvSpPr>
          <p:cNvPr id="67" name="正方形/長方形 66"/>
          <p:cNvSpPr/>
          <p:nvPr/>
        </p:nvSpPr>
        <p:spPr>
          <a:xfrm>
            <a:off x="4698305" y="1024377"/>
            <a:ext cx="1434539" cy="246221"/>
          </a:xfrm>
          <a:prstGeom prst="rect">
            <a:avLst/>
          </a:prstGeom>
        </p:spPr>
        <p:txBody>
          <a:bodyPr wrap="square">
            <a:spAutoFit/>
          </a:bodyPr>
          <a:lstStyle/>
          <a:p>
            <a:pPr lvl="0" algn="ctr">
              <a:lnSpc>
                <a:spcPts val="1200"/>
              </a:lnSpc>
              <a:defRPr/>
            </a:pP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クラウド化今後予定</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76" name="正方形/長方形 75"/>
          <p:cNvSpPr/>
          <p:nvPr/>
        </p:nvSpPr>
        <p:spPr>
          <a:xfrm>
            <a:off x="168182" y="3092973"/>
            <a:ext cx="1343946" cy="343492"/>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920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台・年</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84" name="正方形/長方形 83"/>
          <p:cNvSpPr/>
          <p:nvPr/>
        </p:nvSpPr>
        <p:spPr>
          <a:xfrm>
            <a:off x="1911973" y="2944960"/>
            <a:ext cx="1614497" cy="400110"/>
          </a:xfrm>
          <a:prstGeom prst="rect">
            <a:avLst/>
          </a:prstGeom>
        </p:spPr>
        <p:txBody>
          <a:bodyPr wrap="square">
            <a:spAutoFit/>
          </a:bodyPr>
          <a:lstStyle/>
          <a:p>
            <a:pPr lvl="0" algn="ctr">
              <a:lnSpc>
                <a:spcPts val="2400"/>
              </a:lnSpc>
              <a:defRPr/>
            </a:pP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整備を</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CBM</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化</a:t>
            </a:r>
            <a:endPar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85" name="正方形/長方形 84"/>
          <p:cNvSpPr/>
          <p:nvPr/>
        </p:nvSpPr>
        <p:spPr>
          <a:xfrm>
            <a:off x="1900433" y="3090483"/>
            <a:ext cx="1561545" cy="400110"/>
          </a:xfrm>
          <a:prstGeom prst="rect">
            <a:avLst/>
          </a:prstGeom>
        </p:spPr>
        <p:txBody>
          <a:bodyPr wrap="square">
            <a:spAutoFit/>
          </a:bodyPr>
          <a:lstStyle/>
          <a:p>
            <a:pPr lvl="0" algn="ctr">
              <a:lnSpc>
                <a:spcPts val="2400"/>
              </a:lnSpc>
              <a:defRPr/>
            </a:pP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5</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9</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endPar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 name="十字形 6"/>
          <p:cNvSpPr/>
          <p:nvPr/>
        </p:nvSpPr>
        <p:spPr>
          <a:xfrm>
            <a:off x="2204278" y="3439417"/>
            <a:ext cx="147538" cy="150141"/>
          </a:xfrm>
          <a:prstGeom prst="plus">
            <a:avLst>
              <a:gd name="adj" fmla="val 34684"/>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9529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正方形/長方形 100"/>
          <p:cNvSpPr/>
          <p:nvPr/>
        </p:nvSpPr>
        <p:spPr>
          <a:xfrm>
            <a:off x="210774" y="982339"/>
            <a:ext cx="4757528"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4" name="正方形/長方形 103"/>
          <p:cNvSpPr/>
          <p:nvPr/>
        </p:nvSpPr>
        <p:spPr>
          <a:xfrm>
            <a:off x="5063436" y="982340"/>
            <a:ext cx="3909114" cy="519471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３</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、神星工業モデルケース</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タイトル 1"/>
          <p:cNvSpPr txBox="1">
            <a:spLocks/>
          </p:cNvSpPr>
          <p:nvPr/>
        </p:nvSpPr>
        <p:spPr>
          <a:xfrm>
            <a:off x="196790" y="677186"/>
            <a:ext cx="4631502" cy="221847"/>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施設概要</a:t>
            </a:r>
          </a:p>
        </p:txBody>
      </p:sp>
      <p:grpSp>
        <p:nvGrpSpPr>
          <p:cNvPr id="95" name="グループ化 94"/>
          <p:cNvGrpSpPr/>
          <p:nvPr/>
        </p:nvGrpSpPr>
        <p:grpSpPr>
          <a:xfrm>
            <a:off x="601484" y="1362297"/>
            <a:ext cx="3881616" cy="2460764"/>
            <a:chOff x="485341" y="1250647"/>
            <a:chExt cx="3881616" cy="2460764"/>
          </a:xfrm>
        </p:grpSpPr>
        <p:sp>
          <p:nvSpPr>
            <p:cNvPr id="7" name="タイトル 1"/>
            <p:cNvSpPr txBox="1">
              <a:spLocks/>
            </p:cNvSpPr>
            <p:nvPr/>
          </p:nvSpPr>
          <p:spPr>
            <a:xfrm>
              <a:off x="485341" y="125064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神星工業</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 name="タイトル 1"/>
            <p:cNvSpPr txBox="1">
              <a:spLocks/>
            </p:cNvSpPr>
            <p:nvPr/>
          </p:nvSpPr>
          <p:spPr>
            <a:xfrm>
              <a:off x="1940947" y="1254705"/>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広美１工場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タイトル 1"/>
            <p:cNvSpPr txBox="1">
              <a:spLocks/>
            </p:cNvSpPr>
            <p:nvPr/>
          </p:nvSpPr>
          <p:spPr>
            <a:xfrm>
              <a:off x="1940947" y="1730486"/>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広美</a:t>
              </a:r>
              <a:r>
                <a:rPr lang="en-US" altLang="ja-JP"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タイトル 1"/>
            <p:cNvSpPr txBox="1">
              <a:spLocks/>
            </p:cNvSpPr>
            <p:nvPr/>
          </p:nvSpPr>
          <p:spPr>
            <a:xfrm>
              <a:off x="1940947" y="2154220"/>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1</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タイトル 1"/>
            <p:cNvSpPr txBox="1">
              <a:spLocks/>
            </p:cNvSpPr>
            <p:nvPr/>
          </p:nvSpPr>
          <p:spPr>
            <a:xfrm>
              <a:off x="1940947" y="2587592"/>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タイトル 1"/>
            <p:cNvSpPr txBox="1">
              <a:spLocks/>
            </p:cNvSpPr>
            <p:nvPr/>
          </p:nvSpPr>
          <p:spPr>
            <a:xfrm>
              <a:off x="1940947" y="299491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3</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タイトル 1"/>
            <p:cNvSpPr txBox="1">
              <a:spLocks/>
            </p:cNvSpPr>
            <p:nvPr/>
          </p:nvSpPr>
          <p:spPr>
            <a:xfrm>
              <a:off x="1940947" y="3402242"/>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鳳来</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5" name="タイトル 1"/>
            <p:cNvSpPr txBox="1">
              <a:spLocks/>
            </p:cNvSpPr>
            <p:nvPr/>
          </p:nvSpPr>
          <p:spPr>
            <a:xfrm>
              <a:off x="3396553" y="126334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受変電設備</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6" name="タイトル 1"/>
            <p:cNvSpPr txBox="1">
              <a:spLocks/>
            </p:cNvSpPr>
            <p:nvPr/>
          </p:nvSpPr>
          <p:spPr>
            <a:xfrm>
              <a:off x="3396553" y="1714401"/>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空圧機設備</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タイトル 1"/>
            <p:cNvSpPr txBox="1">
              <a:spLocks/>
            </p:cNvSpPr>
            <p:nvPr/>
          </p:nvSpPr>
          <p:spPr>
            <a:xfrm>
              <a:off x="3396553" y="2170858"/>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空調設備</a:t>
              </a:r>
              <a:endPar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endParaRPr>
            </a:p>
          </p:txBody>
        </p:sp>
        <p:cxnSp>
          <p:nvCxnSpPr>
            <p:cNvPr id="18" name="カギ線コネクタ 17"/>
            <p:cNvCxnSpPr>
              <a:stCxn id="9" idx="3"/>
              <a:endCxn id="15" idx="1"/>
            </p:cNvCxnSpPr>
            <p:nvPr/>
          </p:nvCxnSpPr>
          <p:spPr>
            <a:xfrm>
              <a:off x="2911351" y="1409290"/>
              <a:ext cx="485202" cy="864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9" idx="3"/>
              <a:endCxn id="16" idx="1"/>
            </p:cNvCxnSpPr>
            <p:nvPr/>
          </p:nvCxnSpPr>
          <p:spPr>
            <a:xfrm>
              <a:off x="2911351" y="1409290"/>
              <a:ext cx="485202" cy="45969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9" idx="3"/>
              <a:endCxn id="17" idx="1"/>
            </p:cNvCxnSpPr>
            <p:nvPr/>
          </p:nvCxnSpPr>
          <p:spPr>
            <a:xfrm>
              <a:off x="2911351" y="1409290"/>
              <a:ext cx="485202" cy="91615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stCxn id="7" idx="3"/>
              <a:endCxn id="10" idx="1"/>
            </p:cNvCxnSpPr>
            <p:nvPr/>
          </p:nvCxnSpPr>
          <p:spPr>
            <a:xfrm>
              <a:off x="1455745" y="1405232"/>
              <a:ext cx="485202" cy="4798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タイトル 1"/>
            <p:cNvSpPr txBox="1">
              <a:spLocks/>
            </p:cNvSpPr>
            <p:nvPr/>
          </p:nvSpPr>
          <p:spPr>
            <a:xfrm>
              <a:off x="3396553" y="2627315"/>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消防用</a:t>
              </a:r>
              <a:r>
                <a:rPr lang="ja-JP" altLang="en-US" sz="1400" kern="0" dirty="0" smtClean="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設備</a:t>
              </a:r>
              <a:endPar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endParaRPr>
            </a:p>
          </p:txBody>
        </p:sp>
        <p:cxnSp>
          <p:nvCxnSpPr>
            <p:cNvPr id="42" name="カギ線コネクタ 41"/>
            <p:cNvCxnSpPr>
              <a:stCxn id="9" idx="3"/>
              <a:endCxn id="41" idx="1"/>
            </p:cNvCxnSpPr>
            <p:nvPr/>
          </p:nvCxnSpPr>
          <p:spPr>
            <a:xfrm>
              <a:off x="2911351" y="1409290"/>
              <a:ext cx="485202" cy="137261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a:stCxn id="7" idx="3"/>
              <a:endCxn id="9" idx="1"/>
            </p:cNvCxnSpPr>
            <p:nvPr/>
          </p:nvCxnSpPr>
          <p:spPr>
            <a:xfrm>
              <a:off x="1455745" y="1405232"/>
              <a:ext cx="485202" cy="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7" idx="3"/>
              <a:endCxn id="11" idx="1"/>
            </p:cNvCxnSpPr>
            <p:nvPr/>
          </p:nvCxnSpPr>
          <p:spPr>
            <a:xfrm>
              <a:off x="1455745" y="1405232"/>
              <a:ext cx="485202" cy="90357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カギ線コネクタ 52"/>
            <p:cNvCxnSpPr>
              <a:stCxn id="7" idx="3"/>
              <a:endCxn id="12" idx="1"/>
            </p:cNvCxnSpPr>
            <p:nvPr/>
          </p:nvCxnSpPr>
          <p:spPr>
            <a:xfrm>
              <a:off x="1455745" y="1405232"/>
              <a:ext cx="485202" cy="133694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カギ線コネクタ 58"/>
            <p:cNvCxnSpPr>
              <a:stCxn id="7" idx="3"/>
              <a:endCxn id="13" idx="1"/>
            </p:cNvCxnSpPr>
            <p:nvPr/>
          </p:nvCxnSpPr>
          <p:spPr>
            <a:xfrm>
              <a:off x="1455745" y="1405232"/>
              <a:ext cx="485202" cy="174427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a:stCxn id="7" idx="3"/>
              <a:endCxn id="14" idx="1"/>
            </p:cNvCxnSpPr>
            <p:nvPr/>
          </p:nvCxnSpPr>
          <p:spPr>
            <a:xfrm>
              <a:off x="1455745" y="1405232"/>
              <a:ext cx="485202" cy="215159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タイトル 1"/>
          <p:cNvSpPr txBox="1">
            <a:spLocks/>
          </p:cNvSpPr>
          <p:nvPr/>
        </p:nvSpPr>
        <p:spPr>
          <a:xfrm>
            <a:off x="336800" y="3962491"/>
            <a:ext cx="4494404"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工場別高圧受電・空圧機</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水冷ｽｸﾘｭ</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EHP</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空調？</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7" name="タイトル 1"/>
          <p:cNvSpPr txBox="1">
            <a:spLocks/>
          </p:cNvSpPr>
          <p:nvPr/>
        </p:nvSpPr>
        <p:spPr>
          <a:xfrm>
            <a:off x="210774" y="4465754"/>
            <a:ext cx="4702653" cy="1769851"/>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 既存の支援内容</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・保全</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S</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部　空圧機 ４台 定期点検・整備</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 (1,020</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年受注</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spcBef>
                <a:spcPts val="600"/>
              </a:spcBef>
            </a:pP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・省エネ</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ITS</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部　生産</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EMS 7</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ﾗｲﾝ原単位管理</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各分電盤・照明</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空調・受電電力ﾃﾞﾏﾝﾄﾞ計測</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 (23,000</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/18</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19</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年度受注</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9" name="タイトル 1"/>
          <p:cNvSpPr txBox="1">
            <a:spLocks/>
          </p:cNvSpPr>
          <p:nvPr/>
        </p:nvSpPr>
        <p:spPr>
          <a:xfrm>
            <a:off x="4904802" y="1013330"/>
            <a:ext cx="4175698" cy="4715996"/>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lnSpc>
                <a:spcPts val="2400"/>
              </a:lnSpc>
              <a:spcBef>
                <a:spcPts val="10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①初期段階：既存との差別化による入込み</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・案件毎コスト → 付加価値の提供</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 </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一</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括り化</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の狙い</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u="sng" kern="0" dirty="0" smtClean="0">
                <a:solidFill>
                  <a:sysClr val="windowText" lastClr="000000"/>
                </a:solidFill>
                <a:latin typeface="BIZ UDPゴシック" panose="020B0400000000000000" pitchFamily="50" charset="-128"/>
                <a:ea typeface="BIZ UDPゴシック" panose="020B0400000000000000" pitchFamily="50" charset="-128"/>
              </a:rPr>
              <a:t>空圧機</a:t>
            </a:r>
            <a:r>
              <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rPr>
              <a:t>CBM</a:t>
            </a:r>
            <a:r>
              <a:rPr lang="ja-JP" altLang="en-US" sz="1600" u="sng" kern="0" dirty="0" smtClean="0">
                <a:solidFill>
                  <a:sysClr val="windowText" lastClr="000000"/>
                </a:solidFill>
                <a:latin typeface="BIZ UDPゴシック" panose="020B0400000000000000" pitchFamily="50" charset="-128"/>
                <a:ea typeface="BIZ UDPゴシック" panose="020B0400000000000000" pitchFamily="50" charset="-128"/>
              </a:rPr>
              <a:t>モデル</a:t>
            </a:r>
            <a:endPar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rPr>
              <a:t>EMS</a:t>
            </a:r>
            <a:r>
              <a:rPr lang="ja-JP" altLang="en-US" sz="1600" u="sng" kern="0" dirty="0" smtClean="0">
                <a:solidFill>
                  <a:sysClr val="windowText" lastClr="000000"/>
                </a:solidFill>
                <a:latin typeface="BIZ UDPゴシック" panose="020B0400000000000000" pitchFamily="50" charset="-128"/>
                <a:ea typeface="BIZ UDPゴシック" panose="020B0400000000000000" pitchFamily="50" charset="-128"/>
              </a:rPr>
              <a:t>レポート診断モデル　を計画</a:t>
            </a:r>
            <a:endPar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2400"/>
              </a:lnSpc>
              <a:spcBef>
                <a:spcPts val="6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②中期</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段階</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：情報連携による分析</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・保全全体予算 → 一</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括り化</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の検討</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・省エネ予算 → </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改善</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ネタ出し全体支援</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spcBef>
                <a:spcPts val="4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⇒空調機保全</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モデル</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工場丸ごと省エネモデル</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構外施設シェアードサービスモデル</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を</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計画</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2400"/>
              </a:lnSpc>
              <a:spcBef>
                <a:spcPts val="6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③連携段階：業務の連携</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・業務連携 </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保全・省エネ予算立案</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執行</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 運転・点検の業務取込み</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⇒施設シェアードサービス　を実行</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spcBef>
                <a:spcPts val="10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①～② を２年間で立上げ期間を策定</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0" name="タイトル 1"/>
          <p:cNvSpPr txBox="1">
            <a:spLocks/>
          </p:cNvSpPr>
          <p:nvPr/>
        </p:nvSpPr>
        <p:spPr>
          <a:xfrm>
            <a:off x="5170143" y="5793045"/>
            <a:ext cx="3695700"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品質担保と情報共有はクラウドが支援</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2" name="タイトル 1"/>
          <p:cNvSpPr txBox="1">
            <a:spLocks/>
          </p:cNvSpPr>
          <p:nvPr/>
        </p:nvSpPr>
        <p:spPr>
          <a:xfrm>
            <a:off x="336800" y="992756"/>
            <a:ext cx="4631502" cy="336806"/>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nSpc>
                <a:spcPts val="2400"/>
              </a:lnSpc>
            </a:pP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工場</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物流</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C</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ｸﾞﾙｰﾌﾟ会社</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生産ライン</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kern="0" dirty="0" smtClean="0">
                <a:solidFill>
                  <a:sysClr val="windowText" lastClr="000000"/>
                </a:solidFill>
                <a:latin typeface="BIZ UDPゴシック" panose="020B0400000000000000" pitchFamily="50" charset="-128"/>
                <a:ea typeface="BIZ UDPゴシック" panose="020B0400000000000000" pitchFamily="50" charset="-128"/>
              </a:rPr>
              <a:t>約</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60</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3" name="タイトル 1"/>
          <p:cNvSpPr txBox="1">
            <a:spLocks/>
          </p:cNvSpPr>
          <p:nvPr/>
        </p:nvSpPr>
        <p:spPr>
          <a:xfrm>
            <a:off x="5063436" y="670051"/>
            <a:ext cx="3909114" cy="266853"/>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(2)</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展開の考え方</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保全と省エネを切口</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3" name="ストライプ矢印 2"/>
          <p:cNvSpPr/>
          <p:nvPr/>
        </p:nvSpPr>
        <p:spPr>
          <a:xfrm rot="5400000">
            <a:off x="6705058" y="3333941"/>
            <a:ext cx="4334386" cy="416498"/>
          </a:xfrm>
          <a:prstGeom prst="striped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400" dirty="0" smtClean="0">
                <a:effectLst>
                  <a:outerShdw blurRad="38100" dist="38100" dir="2700000" algn="tl">
                    <a:srgbClr val="000000">
                      <a:alpha val="43137"/>
                    </a:srgbClr>
                  </a:outerShdw>
                </a:effectLst>
              </a:rPr>
              <a:t>必要アイテムに応じて随時クラウド機能追加</a:t>
            </a:r>
            <a:endParaRPr kumimoji="1" lang="ja-JP" altLang="en-US" sz="1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97033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229757" y="1786613"/>
            <a:ext cx="6824186" cy="38217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791700" cy="468000"/>
          </a:xfrm>
        </p:spPr>
        <p:txBody>
          <a:bodyPr/>
          <a:lstStyle/>
          <a:p>
            <a:r>
              <a:rPr lang="ja-JP" altLang="en-US" dirty="0" smtClean="0">
                <a:latin typeface="BIZ UDPゴシック" panose="020B0400000000000000" pitchFamily="50" charset="-128"/>
                <a:ea typeface="BIZ UDPゴシック" panose="020B0400000000000000" pitchFamily="50" charset="-128"/>
              </a:rPr>
              <a:t>参考）施設クラウフドシステム構築 </a:t>
            </a:r>
            <a:r>
              <a:rPr lang="ja-JP" altLang="en-US" dirty="0" err="1" smtClean="0">
                <a:latin typeface="BIZ UDPゴシック" panose="020B0400000000000000" pitchFamily="50" charset="-128"/>
                <a:ea typeface="BIZ UDPゴシック" panose="020B0400000000000000" pitchFamily="50" charset="-128"/>
              </a:rPr>
              <a:t>ー</a:t>
            </a:r>
            <a:r>
              <a:rPr lang="ja-JP" altLang="en-US" dirty="0" smtClean="0">
                <a:latin typeface="BIZ UDPゴシック" panose="020B0400000000000000" pitchFamily="50" charset="-128"/>
                <a:ea typeface="BIZ UDPゴシック" panose="020B0400000000000000" pitchFamily="50" charset="-128"/>
              </a:rPr>
              <a:t> 神星工業段階 </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28600" y="5678020"/>
            <a:ext cx="8733644"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185058" y="5789250"/>
            <a:ext cx="8864270" cy="318924"/>
          </a:xfrm>
          <a:prstGeom prst="rect">
            <a:avLst/>
          </a:prstGeom>
          <a:noFill/>
          <a:ln>
            <a:noFill/>
          </a:ln>
        </p:spPr>
        <p:txBody>
          <a:bodyPr wrap="square" tIns="36000" bIns="36000">
            <a:spAutoFit/>
          </a:bodyPr>
          <a:lstStyle/>
          <a:p>
            <a:pPr lvl="0" algn="ctr">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構築</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コスト</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クラウド側：構築費</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980</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千円＋月額使用料、工場側：工事費＋</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LTE</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月額使用料</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7042694" y="3341739"/>
            <a:ext cx="2167581" cy="2346796"/>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①</a:t>
            </a: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機能の共通化</a:t>
            </a:r>
            <a:endPar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②</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DECS/PLANET</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連携</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③</a:t>
            </a:r>
            <a:r>
              <a:rPr lang="en-US" altLang="ja-JP" sz="1400" b="1" dirty="0" err="1" smtClean="0">
                <a:solidFill>
                  <a:srgbClr val="000000"/>
                </a:solidFill>
                <a:latin typeface="BIZ UDPゴシック" panose="020B0400000000000000" pitchFamily="50" charset="-128"/>
                <a:ea typeface="BIZ UDPゴシック" panose="020B0400000000000000" pitchFamily="50" charset="-128"/>
              </a:rPr>
              <a:t>IoT</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AI</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ﾋﾞｯｸﾞﾃﾞｰﾀ活用</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による付加価値機能強化</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④</a:t>
            </a: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センシング超</a:t>
            </a:r>
            <a:r>
              <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CD</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例</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1</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　</a:t>
            </a:r>
            <a:r>
              <a:rPr kumimoji="1" lang="ja-JP" altLang="en-US"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　</a:t>
            </a:r>
            <a:r>
              <a:rPr kumimoji="1" lang="en-US" altLang="ja-JP"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火災・受電・消火・駐車場</a:t>
            </a:r>
            <a:r>
              <a:rPr kumimoji="1" lang="en-US" altLang="ja-JP"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05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工事費</a:t>
            </a:r>
            <a:r>
              <a:rPr lang="en-US" altLang="ja-JP" sz="1100" b="1" dirty="0" smtClean="0">
                <a:solidFill>
                  <a:srgbClr val="000000"/>
                </a:solidFill>
                <a:latin typeface="BIZ UDPゴシック" panose="020B0400000000000000" pitchFamily="50" charset="-128"/>
                <a:ea typeface="BIZ UDPゴシック" panose="020B0400000000000000" pitchFamily="50" charset="-128"/>
              </a:rPr>
              <a:t>10</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万円～</a:t>
            </a:r>
            <a:r>
              <a:rPr lang="en-US" altLang="ja-JP" sz="11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1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⑤運用費の検討</a:t>
            </a:r>
            <a:endPar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例</a:t>
            </a:r>
            <a:r>
              <a:rPr lang="en-US" altLang="ja-JP" sz="1200" b="1" dirty="0">
                <a:solidFill>
                  <a:srgbClr val="000000"/>
                </a:solidFill>
                <a:latin typeface="BIZ UDPゴシック" panose="020B0400000000000000" pitchFamily="50" charset="-128"/>
                <a:ea typeface="BIZ UDPゴシック" panose="020B0400000000000000" pitchFamily="50" charset="-128"/>
              </a:rPr>
              <a:t>)</a:t>
            </a:r>
            <a:r>
              <a:rPr lang="ja-JP" altLang="en-US" sz="1200" b="1" dirty="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a:solidFill>
                  <a:srgbClr val="000000"/>
                </a:solidFill>
                <a:latin typeface="BIZ UDPゴシック" panose="020B0400000000000000" pitchFamily="50" charset="-128"/>
                <a:ea typeface="BIZ UDPゴシック" panose="020B0400000000000000" pitchFamily="50" charset="-128"/>
              </a:rPr>
              <a:t>1</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smtClean="0">
              <a:solidFill>
                <a:srgbClr val="000000"/>
              </a:solidFill>
              <a:latin typeface="BIZ UDPゴシック" panose="020B0400000000000000" pitchFamily="50" charset="-128"/>
              <a:ea typeface="BIZ UDPゴシック" panose="020B0400000000000000" pitchFamily="50" charset="-128"/>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　運用費</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1.5</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万円～</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月</a:t>
            </a:r>
            <a:endParaRPr lang="en-US" altLang="ja-JP" sz="1200" b="1" dirty="0">
              <a:solidFill>
                <a:srgbClr val="000000"/>
              </a:solidFill>
              <a:latin typeface="BIZ UDPゴシック" panose="020B0400000000000000" pitchFamily="50" charset="-128"/>
              <a:ea typeface="BIZ UDPゴシック" panose="020B0400000000000000" pitchFamily="50" charset="-128"/>
            </a:endParaRPr>
          </a:p>
        </p:txBody>
      </p:sp>
      <p:sp>
        <p:nvSpPr>
          <p:cNvPr id="176" name="テキスト ボックス 175"/>
          <p:cNvSpPr txBox="1"/>
          <p:nvPr/>
        </p:nvSpPr>
        <p:spPr>
          <a:xfrm>
            <a:off x="177162" y="1202772"/>
            <a:ext cx="1800056" cy="307777"/>
          </a:xfrm>
          <a:prstGeom prst="rect">
            <a:avLst/>
          </a:prstGeom>
          <a:noFill/>
        </p:spPr>
        <p:txBody>
          <a:bodyPr wrap="square" rtlCol="0">
            <a:spAutoFit/>
          </a:bodyPr>
          <a:lstStyle/>
          <a:p>
            <a:r>
              <a:rPr lang="en-US" altLang="ja-JP" sz="1400" kern="0" dirty="0" smtClean="0">
                <a:latin typeface="BIZ UDPゴシック" panose="020B0400000000000000" pitchFamily="50" charset="-128"/>
                <a:ea typeface="BIZ UDPゴシック" panose="020B0400000000000000" pitchFamily="50" charset="-128"/>
              </a:rPr>
              <a:t>【</a:t>
            </a:r>
            <a:r>
              <a:rPr lang="ja-JP" altLang="en-US" sz="1400" kern="0" dirty="0" smtClean="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75" name="テキスト ボックス 74">
            <a:extLst>
              <a:ext uri="{FF2B5EF4-FFF2-40B4-BE49-F238E27FC236}">
                <a16:creationId xmlns:a16="http://schemas.microsoft.com/office/drawing/2014/main" id="{60C3DAB6-DD13-4CFC-9E32-E4E5F86AAD51}"/>
              </a:ext>
            </a:extLst>
          </p:cNvPr>
          <p:cNvSpPr txBox="1"/>
          <p:nvPr/>
        </p:nvSpPr>
        <p:spPr>
          <a:xfrm>
            <a:off x="281704" y="706891"/>
            <a:ext cx="2727029" cy="338554"/>
          </a:xfrm>
          <a:prstGeom prst="rect">
            <a:avLst/>
          </a:prstGeom>
          <a:noFill/>
        </p:spPr>
        <p:txBody>
          <a:bodyPr wrap="none" rtlCol="0">
            <a:spAutoFit/>
          </a:bodyPr>
          <a:lstStyle/>
          <a:p>
            <a:pPr lvl="0">
              <a:defRPr/>
            </a:pPr>
            <a:r>
              <a:rPr kumimoji="1" lang="en-US" altLang="ja-JP" sz="1600" b="1" i="0" u="none" strike="noStrike" kern="1200" cap="none" spc="0" normalizeH="0" baseline="0" noProof="0" dirty="0" err="1"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FaaS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を支える情報システム</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6" name="正方形/長方形 75">
            <a:extLst>
              <a:ext uri="{FF2B5EF4-FFF2-40B4-BE49-F238E27FC236}">
                <a16:creationId xmlns:a16="http://schemas.microsoft.com/office/drawing/2014/main" id="{1E01AB6F-7058-4766-9D79-B9B05824E01F}"/>
              </a:ext>
            </a:extLst>
          </p:cNvPr>
          <p:cNvSpPr/>
          <p:nvPr/>
        </p:nvSpPr>
        <p:spPr>
          <a:xfrm>
            <a:off x="229757" y="1028144"/>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7" name="正方形/長方形 76">
            <a:extLst>
              <a:ext uri="{FF2B5EF4-FFF2-40B4-BE49-F238E27FC236}">
                <a16:creationId xmlns:a16="http://schemas.microsoft.com/office/drawing/2014/main" id="{32809E8B-7D41-4F64-836B-A6D3A20CDF0C}"/>
              </a:ext>
            </a:extLst>
          </p:cNvPr>
          <p:cNvSpPr/>
          <p:nvPr/>
        </p:nvSpPr>
        <p:spPr>
          <a:xfrm>
            <a:off x="130626" y="1094156"/>
            <a:ext cx="8962244"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全体の原動設備のＩｏＴ化、エネルギー見える化、リモート監視</a:t>
            </a:r>
            <a:r>
              <a:rPr lang="ja-JP" altLang="en-US"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保守 ⇒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クラウド型</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FS-DECS</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9" y="1927814"/>
            <a:ext cx="842589" cy="614451"/>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86" y="2586161"/>
            <a:ext cx="1286214" cy="937961"/>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9" y="3722943"/>
            <a:ext cx="842589" cy="614451"/>
          </a:xfrm>
          <a:prstGeom prst="rect">
            <a:avLst/>
          </a:prstGeom>
        </p:spPr>
      </p:pic>
      <p:pic>
        <p:nvPicPr>
          <p:cNvPr id="82" name="図 81"/>
          <p:cNvPicPr>
            <a:picLocks noChangeAspect="1"/>
          </p:cNvPicPr>
          <p:nvPr/>
        </p:nvPicPr>
        <p:blipFill rotWithShape="1">
          <a:blip r:embed="rId4">
            <a:extLst>
              <a:ext uri="{28A0092B-C50C-407E-A947-70E740481C1C}">
                <a14:useLocalDpi xmlns:a14="http://schemas.microsoft.com/office/drawing/2010/main" val="0"/>
              </a:ext>
            </a:extLst>
          </a:blip>
          <a:srcRect l="29965" t="19556" r="54015" b="60789"/>
          <a:stretch/>
        </p:blipFill>
        <p:spPr>
          <a:xfrm>
            <a:off x="2484874" y="2384526"/>
            <a:ext cx="774700" cy="609601"/>
          </a:xfrm>
          <a:prstGeom prst="rect">
            <a:avLst/>
          </a:prstGeom>
        </p:spPr>
      </p:pic>
      <p:pic>
        <p:nvPicPr>
          <p:cNvPr id="7" name="図 6"/>
          <p:cNvPicPr>
            <a:picLocks noChangeAspect="1"/>
          </p:cNvPicPr>
          <p:nvPr/>
        </p:nvPicPr>
        <p:blipFill>
          <a:blip r:embed="rId5"/>
          <a:stretch>
            <a:fillRect/>
          </a:stretch>
        </p:blipFill>
        <p:spPr>
          <a:xfrm>
            <a:off x="1494650" y="1872563"/>
            <a:ext cx="449609" cy="2738528"/>
          </a:xfrm>
          <a:prstGeom prst="rect">
            <a:avLst/>
          </a:prstGeom>
        </p:spPr>
      </p:pic>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t="38293" b="12680"/>
          <a:stretch/>
        </p:blipFill>
        <p:spPr>
          <a:xfrm>
            <a:off x="3800189" y="2847775"/>
            <a:ext cx="1312455" cy="468109"/>
          </a:xfrm>
          <a:prstGeom prst="rect">
            <a:avLst/>
          </a:prstGeom>
        </p:spPr>
      </p:pic>
      <p:sp>
        <p:nvSpPr>
          <p:cNvPr id="85" name="テキスト ボックス 84">
            <a:extLst>
              <a:ext uri="{FF2B5EF4-FFF2-40B4-BE49-F238E27FC236}">
                <a16:creationId xmlns:a16="http://schemas.microsoft.com/office/drawing/2014/main" id="{60C3DAB6-DD13-4CFC-9E32-E4E5F86AAD51}"/>
              </a:ext>
            </a:extLst>
          </p:cNvPr>
          <p:cNvSpPr txBox="1"/>
          <p:nvPr/>
        </p:nvSpPr>
        <p:spPr>
          <a:xfrm>
            <a:off x="379540" y="4408390"/>
            <a:ext cx="1515158" cy="415498"/>
          </a:xfrm>
          <a:prstGeom prst="rect">
            <a:avLst/>
          </a:prstGeom>
          <a:noFill/>
        </p:spPr>
        <p:txBody>
          <a:bodyPr wrap="none" rtlCol="0">
            <a:spAutoFit/>
          </a:bodyPr>
          <a:lstStyle/>
          <a:p>
            <a:pPr lvl="0">
              <a:defRPr/>
            </a:pPr>
            <a:r>
              <a:rPr kumimoji="1" lang="ja-JP" altLang="en-US"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受変電・原動設備</a:t>
            </a:r>
            <a:endParaRPr kumimoji="1" lang="en-US" altLang="ja-JP"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生産設備エネルギー</a:t>
            </a:r>
            <a:r>
              <a:rPr kumimoji="1" lang="ja-JP" altLang="en-US"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等</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2688567" y="2610065"/>
            <a:ext cx="404125" cy="117775"/>
          </a:xfrm>
          <a:prstGeom prst="rect">
            <a:avLst/>
          </a:prstGeom>
          <a:solidFill>
            <a:schemeClr val="bg1"/>
          </a:solidFill>
        </p:spPr>
        <p:txBody>
          <a:bodyPr wrap="none" lIns="0" tIns="0" rIns="0" bIns="0" rtlCol="0">
            <a:noAutofit/>
          </a:bodyPr>
          <a:lstStyle/>
          <a:p>
            <a:pPr lvl="0" algn="ctr">
              <a:defRPr/>
            </a:pPr>
            <a:r>
              <a:rPr kumimoji="1" lang="ja-JP" altLang="en-US" sz="7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クラウド</a:t>
            </a:r>
            <a:endParaRPr kumimoji="1" lang="ja-JP" altLang="en-US" sz="7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87" name="テキスト ボックス 86">
            <a:extLst>
              <a:ext uri="{FF2B5EF4-FFF2-40B4-BE49-F238E27FC236}">
                <a16:creationId xmlns:a16="http://schemas.microsoft.com/office/drawing/2014/main" id="{60C3DAB6-DD13-4CFC-9E32-E4E5F86AAD51}"/>
              </a:ext>
            </a:extLst>
          </p:cNvPr>
          <p:cNvSpPr txBox="1"/>
          <p:nvPr/>
        </p:nvSpPr>
        <p:spPr>
          <a:xfrm>
            <a:off x="2533295" y="2727840"/>
            <a:ext cx="682828" cy="197529"/>
          </a:xfrm>
          <a:prstGeom prst="roundRect">
            <a:avLst>
              <a:gd name="adj" fmla="val 42385"/>
            </a:avLst>
          </a:prstGeom>
          <a:solidFill>
            <a:schemeClr val="bg1"/>
          </a:solidFill>
        </p:spPr>
        <p:txBody>
          <a:bodyPr wrap="none" lIns="0" tIns="0" rIns="0" bIns="0" rtlCol="0">
            <a:noAutofit/>
          </a:bodyPr>
          <a:lstStyle/>
          <a:p>
            <a:pPr lvl="0" algn="ctr">
              <a:defRPr/>
            </a:pPr>
            <a:r>
              <a:rPr kumimoji="1" lang="en-US" altLang="ja-JP" sz="9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FS-DECS</a:t>
            </a:r>
            <a:endParaRPr kumimoji="1" lang="ja-JP" altLang="en-US" sz="9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90" name="図 89"/>
          <p:cNvPicPr>
            <a:picLocks noChangeAspect="1"/>
          </p:cNvPicPr>
          <p:nvPr/>
        </p:nvPicPr>
        <p:blipFill rotWithShape="1">
          <a:blip r:embed="rId4">
            <a:extLst>
              <a:ext uri="{28A0092B-C50C-407E-A947-70E740481C1C}">
                <a14:useLocalDpi xmlns:a14="http://schemas.microsoft.com/office/drawing/2010/main" val="0"/>
              </a:ext>
            </a:extLst>
          </a:blip>
          <a:srcRect l="62122" t="5744" r="30753" b="72963"/>
          <a:stretch/>
        </p:blipFill>
        <p:spPr>
          <a:xfrm>
            <a:off x="5072053" y="2591636"/>
            <a:ext cx="308312" cy="590918"/>
          </a:xfrm>
          <a:prstGeom prst="rect">
            <a:avLst/>
          </a:prstGeom>
        </p:spPr>
      </p:pic>
      <p:pic>
        <p:nvPicPr>
          <p:cNvPr id="13" name="図 12"/>
          <p:cNvPicPr>
            <a:picLocks noChangeAspect="1"/>
          </p:cNvPicPr>
          <p:nvPr/>
        </p:nvPicPr>
        <p:blipFill>
          <a:blip r:embed="rId7"/>
          <a:stretch>
            <a:fillRect/>
          </a:stretch>
        </p:blipFill>
        <p:spPr>
          <a:xfrm>
            <a:off x="5862410" y="1929665"/>
            <a:ext cx="762375" cy="2809722"/>
          </a:xfrm>
          <a:prstGeom prst="rect">
            <a:avLst/>
          </a:prstGeom>
        </p:spPr>
      </p:pic>
      <p:sp>
        <p:nvSpPr>
          <p:cNvPr id="95" name="テキスト ボックス 94">
            <a:extLst>
              <a:ext uri="{FF2B5EF4-FFF2-40B4-BE49-F238E27FC236}">
                <a16:creationId xmlns:a16="http://schemas.microsoft.com/office/drawing/2014/main" id="{60C3DAB6-DD13-4CFC-9E32-E4E5F86AAD51}"/>
              </a:ext>
            </a:extLst>
          </p:cNvPr>
          <p:cNvSpPr txBox="1"/>
          <p:nvPr/>
        </p:nvSpPr>
        <p:spPr>
          <a:xfrm>
            <a:off x="542400" y="5195210"/>
            <a:ext cx="1710725" cy="307777"/>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多棟管理・環境計測</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6" name="テキスト ボックス 95">
            <a:extLst>
              <a:ext uri="{FF2B5EF4-FFF2-40B4-BE49-F238E27FC236}">
                <a16:creationId xmlns:a16="http://schemas.microsoft.com/office/drawing/2014/main" id="{60C3DAB6-DD13-4CFC-9E32-E4E5F86AAD51}"/>
              </a:ext>
            </a:extLst>
          </p:cNvPr>
          <p:cNvSpPr txBox="1"/>
          <p:nvPr/>
        </p:nvSpPr>
        <p:spPr>
          <a:xfrm>
            <a:off x="2945720" y="5029379"/>
            <a:ext cx="1261884" cy="523220"/>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リモート制御</a:t>
            </a:r>
            <a:endParaRPr lang="en-US" altLang="ja-JP" sz="1400" b="1" noProof="0" dirty="0" smtClean="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遠隔異常対応</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7" name="テキスト ボックス 96">
            <a:extLst>
              <a:ext uri="{FF2B5EF4-FFF2-40B4-BE49-F238E27FC236}">
                <a16:creationId xmlns:a16="http://schemas.microsoft.com/office/drawing/2014/main" id="{60C3DAB6-DD13-4CFC-9E32-E4E5F86AAD51}"/>
              </a:ext>
            </a:extLst>
          </p:cNvPr>
          <p:cNvSpPr txBox="1"/>
          <p:nvPr/>
        </p:nvSpPr>
        <p:spPr>
          <a:xfrm>
            <a:off x="4749872" y="5025661"/>
            <a:ext cx="2220480" cy="523220"/>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直課・簡易</a:t>
            </a:r>
            <a:r>
              <a:rPr lang="en-US" altLang="ja-JP" sz="1400" b="1" noProof="0" dirty="0" smtClean="0">
                <a:solidFill>
                  <a:srgbClr val="000000"/>
                </a:solidFill>
                <a:latin typeface="BIZ UDPゴシック" panose="020B0400000000000000" pitchFamily="50" charset="-128"/>
                <a:ea typeface="BIZ UDPゴシック" panose="020B0400000000000000" pitchFamily="50" charset="-128"/>
              </a:rPr>
              <a:t>FM</a:t>
            </a: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診断</a:t>
            </a:r>
            <a:endParaRPr lang="en-US" altLang="ja-JP" sz="1400" b="1" noProof="0" dirty="0" smtClean="0">
              <a:solidFill>
                <a:srgbClr val="000000"/>
              </a:solidFill>
              <a:latin typeface="BIZ UDPゴシック" panose="020B0400000000000000" pitchFamily="50" charset="-128"/>
              <a:ea typeface="BIZ UDPゴシック" panose="020B0400000000000000" pitchFamily="50" charset="-128"/>
            </a:endParaRPr>
          </a:p>
          <a:p>
            <a:pPr lvl="0">
              <a:defRPr/>
            </a:pPr>
            <a:r>
              <a:rPr kumimoji="1" lang="ja-JP" altLang="en-US" sz="14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最適保全計画・省エネ提案</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14" name="直線矢印コネクタ 13"/>
          <p:cNvCxnSpPr/>
          <p:nvPr/>
        </p:nvCxnSpPr>
        <p:spPr>
          <a:xfrm>
            <a:off x="1968470" y="273462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H="1">
            <a:off x="1968470" y="2891896"/>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0C3DAB6-DD13-4CFC-9E32-E4E5F86AAD51}"/>
              </a:ext>
            </a:extLst>
          </p:cNvPr>
          <p:cNvSpPr txBox="1"/>
          <p:nvPr/>
        </p:nvSpPr>
        <p:spPr>
          <a:xfrm>
            <a:off x="1888153" y="2493254"/>
            <a:ext cx="704039"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状態・計測</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6" name="テキスト ボックス 45">
            <a:extLst>
              <a:ext uri="{FF2B5EF4-FFF2-40B4-BE49-F238E27FC236}">
                <a16:creationId xmlns:a16="http://schemas.microsoft.com/office/drawing/2014/main" id="{60C3DAB6-DD13-4CFC-9E32-E4E5F86AAD51}"/>
              </a:ext>
            </a:extLst>
          </p:cNvPr>
          <p:cNvSpPr txBox="1"/>
          <p:nvPr/>
        </p:nvSpPr>
        <p:spPr>
          <a:xfrm>
            <a:off x="2031028" y="2870492"/>
            <a:ext cx="415498" cy="230832"/>
          </a:xfrm>
          <a:prstGeom prst="rect">
            <a:avLst/>
          </a:prstGeom>
          <a:noFill/>
        </p:spPr>
        <p:txBody>
          <a:bodyPr wrap="none" rtlCol="0">
            <a:spAutoFit/>
          </a:bodyPr>
          <a:lstStyle/>
          <a:p>
            <a:pPr lvl="0">
              <a:defRPr/>
            </a:pPr>
            <a:r>
              <a:rPr kumimoji="1" lang="ja-JP" altLang="en-US" sz="9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制御</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aphicFrame>
        <p:nvGraphicFramePr>
          <p:cNvPr id="47" name="オブジェクト 46"/>
          <p:cNvGraphicFramePr>
            <a:graphicFrameLocks noGrp="1" noChangeAspect="1"/>
          </p:cNvGraphicFramePr>
          <p:nvPr>
            <p:extLst>
              <p:ext uri="{D42A27DB-BD31-4B8C-83A1-F6EECF244321}">
                <p14:modId xmlns:p14="http://schemas.microsoft.com/office/powerpoint/2010/main" val="2205467320"/>
              </p:ext>
            </p:extLst>
          </p:nvPr>
        </p:nvGraphicFramePr>
        <p:xfrm>
          <a:off x="3892729" y="2194462"/>
          <a:ext cx="1140513" cy="601712"/>
        </p:xfrm>
        <a:graphic>
          <a:graphicData uri="http://schemas.openxmlformats.org/presentationml/2006/ole">
            <mc:AlternateContent xmlns:mc="http://schemas.openxmlformats.org/markup-compatibility/2006">
              <mc:Choice xmlns:v="urn:schemas-microsoft-com:vml" Requires="v">
                <p:oleObj spid="_x0000_s3214" name="Photo Editor Photo" r:id="rId8" imgW="6095238" imgH="4571429" progId="MSPhotoEd.3">
                  <p:embed/>
                </p:oleObj>
              </mc:Choice>
              <mc:Fallback>
                <p:oleObj name="Photo Editor Photo" r:id="rId8" imgW="6095238" imgH="4571429" progId="MSPhotoEd.3">
                  <p:embed/>
                  <p:pic>
                    <p:nvPicPr>
                      <p:cNvPr id="108" name="オブジェクト 107"/>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2729" y="2194462"/>
                        <a:ext cx="1140513" cy="601712"/>
                      </a:xfrm>
                      <a:prstGeom prst="rect">
                        <a:avLst/>
                      </a:prstGeom>
                      <a:noFill/>
                      <a:ln w="12700">
                        <a:solidFill>
                          <a:schemeClr val="accent1"/>
                        </a:solidFill>
                        <a:miter lim="800000"/>
                        <a:headEnd/>
                        <a:tailEnd/>
                      </a:ln>
                    </p:spPr>
                  </p:pic>
                </p:oleObj>
              </mc:Fallback>
            </mc:AlternateContent>
          </a:graphicData>
        </a:graphic>
      </p:graphicFrame>
      <p:cxnSp>
        <p:nvCxnSpPr>
          <p:cNvPr id="48" name="直線矢印コネクタ 47"/>
          <p:cNvCxnSpPr/>
          <p:nvPr/>
        </p:nvCxnSpPr>
        <p:spPr>
          <a:xfrm>
            <a:off x="3259574" y="2826604"/>
            <a:ext cx="533400" cy="0"/>
          </a:xfrm>
          <a:prstGeom prst="straightConnector1">
            <a:avLst/>
          </a:prstGeom>
          <a:ln>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0C3DAB6-DD13-4CFC-9E32-E4E5F86AAD51}"/>
              </a:ext>
            </a:extLst>
          </p:cNvPr>
          <p:cNvSpPr txBox="1"/>
          <p:nvPr/>
        </p:nvSpPr>
        <p:spPr>
          <a:xfrm>
            <a:off x="3209901" y="2565342"/>
            <a:ext cx="704039"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監視・操作</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50" name="直線矢印コネクタ 49"/>
          <p:cNvCxnSpPr/>
          <p:nvPr/>
        </p:nvCxnSpPr>
        <p:spPr>
          <a:xfrm>
            <a:off x="5356618" y="282247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0C3DAB6-DD13-4CFC-9E32-E4E5F86AAD51}"/>
              </a:ext>
            </a:extLst>
          </p:cNvPr>
          <p:cNvSpPr txBox="1"/>
          <p:nvPr/>
        </p:nvSpPr>
        <p:spPr>
          <a:xfrm>
            <a:off x="5419176" y="2619204"/>
            <a:ext cx="415498"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管理</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60C3DAB6-DD13-4CFC-9E32-E4E5F86AAD51}"/>
              </a:ext>
            </a:extLst>
          </p:cNvPr>
          <p:cNvSpPr txBox="1"/>
          <p:nvPr/>
        </p:nvSpPr>
        <p:spPr>
          <a:xfrm>
            <a:off x="4994947" y="3128773"/>
            <a:ext cx="415498"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警報</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3" name="テキスト ボックス 52">
            <a:extLst>
              <a:ext uri="{FF2B5EF4-FFF2-40B4-BE49-F238E27FC236}">
                <a16:creationId xmlns:a16="http://schemas.microsoft.com/office/drawing/2014/main" id="{60C3DAB6-DD13-4CFC-9E32-E4E5F86AAD51}"/>
              </a:ext>
            </a:extLst>
          </p:cNvPr>
          <p:cNvSpPr txBox="1"/>
          <p:nvPr/>
        </p:nvSpPr>
        <p:spPr>
          <a:xfrm>
            <a:off x="3988980" y="1958485"/>
            <a:ext cx="934871" cy="230832"/>
          </a:xfrm>
          <a:prstGeom prst="rect">
            <a:avLst/>
          </a:prstGeom>
          <a:noFill/>
        </p:spPr>
        <p:txBody>
          <a:bodyPr wrap="none" rtlCol="0">
            <a:spAutoFit/>
          </a:bodyPr>
          <a:lstStyle/>
          <a:p>
            <a:pPr lvl="0">
              <a:defRPr/>
            </a:pPr>
            <a:r>
              <a:rPr lang="ja-JP" altLang="en-US" sz="900" b="1" dirty="0" smtClean="0">
                <a:solidFill>
                  <a:srgbClr val="DC0032"/>
                </a:solidFill>
                <a:latin typeface="BIZ UDPゴシック" panose="020B0400000000000000" pitchFamily="50" charset="-128"/>
                <a:ea typeface="BIZ UDPゴシック" panose="020B0400000000000000" pitchFamily="50" charset="-128"/>
              </a:rPr>
              <a:t>集中監視・管理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4" name="テキスト ボックス 53">
            <a:extLst>
              <a:ext uri="{FF2B5EF4-FFF2-40B4-BE49-F238E27FC236}">
                <a16:creationId xmlns:a16="http://schemas.microsoft.com/office/drawing/2014/main" id="{60C3DAB6-DD13-4CFC-9E32-E4E5F86AAD51}"/>
              </a:ext>
            </a:extLst>
          </p:cNvPr>
          <p:cNvSpPr txBox="1"/>
          <p:nvPr/>
        </p:nvSpPr>
        <p:spPr>
          <a:xfrm>
            <a:off x="5798721" y="2212016"/>
            <a:ext cx="970137" cy="3693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レポート・課金</a:t>
            </a:r>
            <a:endParaRPr lang="en-US" altLang="ja-JP" sz="900" b="1" noProof="0" dirty="0" smtClean="0">
              <a:solidFill>
                <a:srgbClr val="DC0032"/>
              </a:solidFill>
              <a:latin typeface="BIZ UDPゴシック" panose="020B0400000000000000" pitchFamily="50" charset="-128"/>
              <a:ea typeface="BIZ UDPゴシック" panose="020B0400000000000000" pitchFamily="50" charset="-128"/>
            </a:endParaRPr>
          </a:p>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エネルギー管理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5" name="テキスト ボックス 54">
            <a:extLst>
              <a:ext uri="{FF2B5EF4-FFF2-40B4-BE49-F238E27FC236}">
                <a16:creationId xmlns:a16="http://schemas.microsoft.com/office/drawing/2014/main" id="{60C3DAB6-DD13-4CFC-9E32-E4E5F86AAD51}"/>
              </a:ext>
            </a:extLst>
          </p:cNvPr>
          <p:cNvSpPr txBox="1"/>
          <p:nvPr/>
        </p:nvSpPr>
        <p:spPr>
          <a:xfrm>
            <a:off x="5814746" y="2836971"/>
            <a:ext cx="934871"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投資・予算管理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60C3DAB6-DD13-4CFC-9E32-E4E5F86AAD51}"/>
              </a:ext>
            </a:extLst>
          </p:cNvPr>
          <p:cNvSpPr txBox="1"/>
          <p:nvPr/>
        </p:nvSpPr>
        <p:spPr>
          <a:xfrm>
            <a:off x="5641449" y="3607527"/>
            <a:ext cx="1181734"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サイネージ情報共有</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16" name="直線コネクタ 15"/>
          <p:cNvCxnSpPr/>
          <p:nvPr/>
        </p:nvCxnSpPr>
        <p:spPr>
          <a:xfrm>
            <a:off x="6663842" y="2161656"/>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6670640" y="2971879"/>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678260" y="4442840"/>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865925" y="2165075"/>
            <a:ext cx="266" cy="2274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2031028" y="4452858"/>
            <a:ext cx="3831382" cy="0"/>
          </a:xfrm>
          <a:prstGeom prst="line">
            <a:avLst/>
          </a:prstGeom>
          <a:ln>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3720349" y="4262261"/>
            <a:ext cx="1337226"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駆付け・提案・現場改善</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70" name="テキスト ボックス 69">
            <a:extLst>
              <a:ext uri="{FF2B5EF4-FFF2-40B4-BE49-F238E27FC236}">
                <a16:creationId xmlns:a16="http://schemas.microsoft.com/office/drawing/2014/main" id="{60C3DAB6-DD13-4CFC-9E32-E4E5F86AAD51}"/>
              </a:ext>
            </a:extLst>
          </p:cNvPr>
          <p:cNvSpPr txBox="1"/>
          <p:nvPr/>
        </p:nvSpPr>
        <p:spPr>
          <a:xfrm>
            <a:off x="1968777" y="3053529"/>
            <a:ext cx="742511" cy="784830"/>
          </a:xfrm>
          <a:prstGeom prst="rect">
            <a:avLst/>
          </a:prstGeom>
          <a:noFill/>
        </p:spPr>
        <p:txBody>
          <a:bodyPr wrap="none" rtlCol="0">
            <a:spAutoFit/>
          </a:bodyPr>
          <a:lstStyle/>
          <a:p>
            <a:pPr lvl="0">
              <a:defRPr/>
            </a:pPr>
            <a:r>
              <a:rPr lang="ja-JP" altLang="en-US" sz="900" b="1" noProof="0" dirty="0" smtClean="0">
                <a:latin typeface="BIZ UDPゴシック" panose="020B0400000000000000" pitchFamily="50" charset="-128"/>
                <a:ea typeface="BIZ UDPゴシック" panose="020B0400000000000000" pitchFamily="50" charset="-128"/>
              </a:rPr>
              <a:t>・照明</a:t>
            </a:r>
            <a:endParaRPr lang="en-US" altLang="ja-JP" sz="900" b="1" noProof="0" dirty="0" smtClean="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・空調</a:t>
            </a:r>
            <a:endParaRPr kumimoji="1" lang="en-US" altLang="ja-JP"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smtClean="0">
                <a:latin typeface="BIZ UDPゴシック" panose="020B0400000000000000" pitchFamily="50" charset="-128"/>
                <a:ea typeface="BIZ UDPゴシック" panose="020B0400000000000000" pitchFamily="50" charset="-128"/>
              </a:rPr>
              <a:t>・熱源</a:t>
            </a:r>
            <a:endParaRPr lang="en-US" altLang="ja-JP" sz="900" b="1" noProof="0" dirty="0" smtClean="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・デマンド</a:t>
            </a:r>
            <a:endParaRPr kumimoji="1" lang="en-US" altLang="ja-JP"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smtClean="0">
                <a:latin typeface="BIZ UDPゴシック" panose="020B0400000000000000" pitchFamily="50" charset="-128"/>
                <a:ea typeface="BIZ UDPゴシック" panose="020B0400000000000000" pitchFamily="50" charset="-128"/>
              </a:rPr>
              <a:t>・空圧機 等</a:t>
            </a:r>
            <a:endParaRPr kumimoji="1" lang="ja-JP" altLang="en-US" sz="9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73" name="テキスト ボックス 72"/>
          <p:cNvSpPr txBox="1"/>
          <p:nvPr/>
        </p:nvSpPr>
        <p:spPr>
          <a:xfrm>
            <a:off x="171217" y="1512013"/>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システムのイメージ</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4" name="テキスト ボックス 73"/>
          <p:cNvSpPr txBox="1"/>
          <p:nvPr/>
        </p:nvSpPr>
        <p:spPr>
          <a:xfrm>
            <a:off x="270986" y="4910795"/>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●システム機能</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25" name="直線コネクタ 24"/>
          <p:cNvCxnSpPr/>
          <p:nvPr/>
        </p:nvCxnSpPr>
        <p:spPr>
          <a:xfrm>
            <a:off x="542400" y="4867253"/>
            <a:ext cx="6331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7053943" y="1475257"/>
            <a:ext cx="185570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■提供機能</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27" name="図 26"/>
          <p:cNvPicPr>
            <a:picLocks noChangeAspect="1"/>
          </p:cNvPicPr>
          <p:nvPr/>
        </p:nvPicPr>
        <p:blipFill>
          <a:blip r:embed="rId10"/>
          <a:stretch>
            <a:fillRect/>
          </a:stretch>
        </p:blipFill>
        <p:spPr>
          <a:xfrm>
            <a:off x="7197636" y="1762413"/>
            <a:ext cx="1776054" cy="1634324"/>
          </a:xfrm>
          <a:prstGeom prst="rect">
            <a:avLst/>
          </a:prstGeom>
        </p:spPr>
      </p:pic>
      <p:sp>
        <p:nvSpPr>
          <p:cNvPr id="180" name="角丸四角形 179"/>
          <p:cNvSpPr/>
          <p:nvPr/>
        </p:nvSpPr>
        <p:spPr>
          <a:xfrm>
            <a:off x="7186013" y="2144812"/>
            <a:ext cx="1760662" cy="829127"/>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6" name="角丸四角形 105"/>
          <p:cNvSpPr/>
          <p:nvPr/>
        </p:nvSpPr>
        <p:spPr>
          <a:xfrm>
            <a:off x="7254589" y="2566145"/>
            <a:ext cx="1062864" cy="374273"/>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7" name="テキスト ボックス 106"/>
          <p:cNvSpPr txBox="1"/>
          <p:nvPr/>
        </p:nvSpPr>
        <p:spPr>
          <a:xfrm>
            <a:off x="7012222" y="1933324"/>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①</a:t>
            </a:r>
            <a:endPar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p:cNvSpPr txBox="1"/>
          <p:nvPr/>
        </p:nvSpPr>
        <p:spPr>
          <a:xfrm>
            <a:off x="7172140" y="2354657"/>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b="1" kern="0" dirty="0">
                <a:solidFill>
                  <a:srgbClr val="DC0032"/>
                </a:solidFill>
                <a:latin typeface="BIZ UDPゴシック" panose="020B0400000000000000" pitchFamily="50" charset="-128"/>
                <a:ea typeface="BIZ UDPゴシック" panose="020B0400000000000000" pitchFamily="50" charset="-128"/>
              </a:rPr>
              <a:t>②</a:t>
            </a:r>
            <a:endPar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07538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8</a:t>
            </a:fld>
            <a:r>
              <a:rPr lang="en-US" altLang="ja-JP" smtClean="0">
                <a:ea typeface="Verdana" panose="020B0604030504040204" pitchFamily="34" charset="0"/>
              </a:rPr>
              <a:t> </a:t>
            </a:r>
            <a:endParaRPr lang="ja-JP" altLang="en-US" dirty="0"/>
          </a:p>
        </p:txBody>
      </p:sp>
      <p:sp>
        <p:nvSpPr>
          <p:cNvPr id="5" name="正方形/長方形 4"/>
          <p:cNvSpPr/>
          <p:nvPr/>
        </p:nvSpPr>
        <p:spPr>
          <a:xfrm>
            <a:off x="76998" y="1750784"/>
            <a:ext cx="6753918"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791700" cy="468000"/>
          </a:xfrm>
        </p:spPr>
        <p:txBody>
          <a:bodyPr/>
          <a:lstStyle/>
          <a:p>
            <a:r>
              <a:rPr lang="ja-JP" altLang="en-US" dirty="0">
                <a:latin typeface="BIZ UDPゴシック" panose="020B0400000000000000" pitchFamily="50" charset="-128"/>
                <a:ea typeface="BIZ UDPゴシック" panose="020B0400000000000000" pitchFamily="50" charset="-128"/>
              </a:rPr>
              <a:t>検討</a:t>
            </a:r>
            <a:r>
              <a:rPr lang="ja-JP" altLang="en-US" dirty="0" smtClean="0">
                <a:latin typeface="BIZ UDPゴシック" panose="020B0400000000000000" pitchFamily="50" charset="-128"/>
                <a:ea typeface="BIZ UDPゴシック" panose="020B0400000000000000" pitchFamily="50" charset="-128"/>
              </a:rPr>
              <a:t>案） 神星工業株式会社</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177162" y="1162431"/>
            <a:ext cx="1800056" cy="307777"/>
          </a:xfrm>
          <a:prstGeom prst="rect">
            <a:avLst/>
          </a:prstGeom>
          <a:noFill/>
        </p:spPr>
        <p:txBody>
          <a:bodyPr wrap="square" rtlCol="0">
            <a:spAutoFit/>
          </a:bodyPr>
          <a:lstStyle/>
          <a:p>
            <a:r>
              <a:rPr lang="en-US" altLang="ja-JP" sz="1400" kern="0" dirty="0" smtClean="0">
                <a:latin typeface="BIZ UDPゴシック" panose="020B0400000000000000" pitchFamily="50" charset="-128"/>
                <a:ea typeface="BIZ UDPゴシック" panose="020B0400000000000000" pitchFamily="50" charset="-128"/>
              </a:rPr>
              <a:t>【</a:t>
            </a:r>
            <a:r>
              <a:rPr lang="ja-JP" altLang="en-US" sz="1400" kern="0" dirty="0" smtClean="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12" name="正方形/長方形 11">
            <a:extLst>
              <a:ext uri="{FF2B5EF4-FFF2-40B4-BE49-F238E27FC236}">
                <a16:creationId xmlns:a16="http://schemas.microsoft.com/office/drawing/2014/main" id="{1E01AB6F-7058-4766-9D79-B9B05824E01F}"/>
              </a:ext>
            </a:extLst>
          </p:cNvPr>
          <p:cNvSpPr/>
          <p:nvPr/>
        </p:nvSpPr>
        <p:spPr>
          <a:xfrm>
            <a:off x="229757" y="987803"/>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3" name="正方形/長方形 12">
            <a:extLst>
              <a:ext uri="{FF2B5EF4-FFF2-40B4-BE49-F238E27FC236}">
                <a16:creationId xmlns:a16="http://schemas.microsoft.com/office/drawing/2014/main" id="{32809E8B-7D41-4F64-836B-A6D3A20CDF0C}"/>
              </a:ext>
            </a:extLst>
          </p:cNvPr>
          <p:cNvSpPr/>
          <p:nvPr/>
        </p:nvSpPr>
        <p:spPr>
          <a:xfrm>
            <a:off x="130626" y="1053815"/>
            <a:ext cx="8962244" cy="303536"/>
          </a:xfrm>
          <a:prstGeom prst="rect">
            <a:avLst/>
          </a:prstGeom>
          <a:noFill/>
          <a:ln>
            <a:noFill/>
          </a:ln>
        </p:spPr>
        <p:txBody>
          <a:bodyPr wrap="square" tIns="36000" bIns="36000">
            <a:spAutoFit/>
          </a:bodyPr>
          <a:lstStyle/>
          <a:p>
            <a:pPr lvl="0" algn="ctr">
              <a:defRPr/>
            </a:pPr>
            <a:r>
              <a:rPr lang="ja-JP" altLang="en-US" sz="1500" b="1" dirty="0" smtClean="0">
                <a:solidFill>
                  <a:srgbClr val="000000"/>
                </a:solidFill>
                <a:latin typeface="BIZ UDPゴシック" panose="020B0400000000000000" pitchFamily="50" charset="-128"/>
                <a:ea typeface="BIZ UDPゴシック" panose="020B0400000000000000" pitchFamily="50" charset="-128"/>
              </a:rPr>
              <a:t>省エネ活動の目標達成の自律支援 ： </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CO2</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原単位 ▲</a:t>
            </a:r>
            <a:r>
              <a:rPr lang="en-US" altLang="ja-JP" sz="1500" b="1" dirty="0">
                <a:solidFill>
                  <a:srgbClr val="000000"/>
                </a:solidFill>
                <a:latin typeface="BIZ UDPゴシック" panose="020B0400000000000000" pitchFamily="50" charset="-128"/>
                <a:ea typeface="BIZ UDPゴシック" panose="020B0400000000000000" pitchFamily="50" charset="-128"/>
              </a:rPr>
              <a:t>4</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／年 ＋＠ エネルギー費 ▲</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1</a:t>
            </a:r>
            <a:r>
              <a:rPr lang="en-US" altLang="ja-JP" sz="1500" b="1" dirty="0">
                <a:solidFill>
                  <a:srgbClr val="000000"/>
                </a:solidFill>
                <a:latin typeface="BIZ UDPゴシック" panose="020B0400000000000000" pitchFamily="50" charset="-128"/>
                <a:ea typeface="BIZ UDPゴシック" panose="020B0400000000000000" pitchFamily="50" charset="-128"/>
              </a:rPr>
              <a:t>0</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／年</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000" b="1" dirty="0" smtClean="0">
                <a:solidFill>
                  <a:srgbClr val="000000"/>
                </a:solidFill>
                <a:latin typeface="BIZ UDPゴシック" panose="020B0400000000000000" pitchFamily="50" charset="-128"/>
                <a:ea typeface="BIZ UDPゴシック" panose="020B0400000000000000" pitchFamily="50" charset="-128"/>
              </a:rPr>
              <a:t>*対</a:t>
            </a:r>
            <a:r>
              <a:rPr lang="en-US" altLang="ja-JP" sz="1000" b="1" dirty="0" smtClean="0">
                <a:solidFill>
                  <a:srgbClr val="000000"/>
                </a:solidFill>
                <a:latin typeface="BIZ UDPゴシック" panose="020B0400000000000000" pitchFamily="50" charset="-128"/>
                <a:ea typeface="BIZ UDPゴシック" panose="020B0400000000000000" pitchFamily="50" charset="-128"/>
              </a:rPr>
              <a:t>19</a:t>
            </a:r>
            <a:r>
              <a:rPr lang="ja-JP" altLang="en-US" sz="1000" b="1" dirty="0" smtClean="0">
                <a:solidFill>
                  <a:srgbClr val="000000"/>
                </a:solidFill>
                <a:latin typeface="BIZ UDPゴシック" panose="020B0400000000000000" pitchFamily="50" charset="-128"/>
                <a:ea typeface="BIZ UDPゴシック" panose="020B0400000000000000" pitchFamily="50" charset="-128"/>
              </a:rPr>
              <a:t>年度比</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851" y="2131137"/>
            <a:ext cx="842589" cy="614451"/>
          </a:xfrm>
          <a:prstGeom prst="rect">
            <a:avLst/>
          </a:prstGeom>
        </p:spPr>
      </p:pic>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73" y="3130744"/>
            <a:ext cx="1286214" cy="937961"/>
          </a:xfrm>
          <a:prstGeom prst="rect">
            <a:avLst/>
          </a:prstGeom>
        </p:spPr>
      </p:pic>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255" y="2131137"/>
            <a:ext cx="842589" cy="614451"/>
          </a:xfrm>
          <a:prstGeom prst="rect">
            <a:avLst/>
          </a:prstGeom>
        </p:spPr>
      </p:pic>
      <p:pic>
        <p:nvPicPr>
          <p:cNvPr id="18" name="図 17"/>
          <p:cNvPicPr>
            <a:picLocks noChangeAspect="1"/>
          </p:cNvPicPr>
          <p:nvPr/>
        </p:nvPicPr>
        <p:blipFill>
          <a:blip r:embed="rId3"/>
          <a:stretch>
            <a:fillRect/>
          </a:stretch>
        </p:blipFill>
        <p:spPr>
          <a:xfrm>
            <a:off x="262415" y="2096122"/>
            <a:ext cx="350188" cy="2132962"/>
          </a:xfrm>
          <a:prstGeom prst="rect">
            <a:avLst/>
          </a:prstGeom>
        </p:spPr>
      </p:pic>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28790" t="38293" r="51614" b="12680"/>
          <a:stretch/>
        </p:blipFill>
        <p:spPr>
          <a:xfrm>
            <a:off x="6478064" y="2691803"/>
            <a:ext cx="257176" cy="468109"/>
          </a:xfrm>
          <a:prstGeom prst="rect">
            <a:avLst/>
          </a:prstGeom>
        </p:spPr>
      </p:pic>
      <p:sp>
        <p:nvSpPr>
          <p:cNvPr id="20" name="テキスト ボックス 19">
            <a:extLst>
              <a:ext uri="{FF2B5EF4-FFF2-40B4-BE49-F238E27FC236}">
                <a16:creationId xmlns:a16="http://schemas.microsoft.com/office/drawing/2014/main" id="{60C3DAB6-DD13-4CFC-9E32-E4E5F86AAD51}"/>
              </a:ext>
            </a:extLst>
          </p:cNvPr>
          <p:cNvSpPr txBox="1"/>
          <p:nvPr/>
        </p:nvSpPr>
        <p:spPr>
          <a:xfrm>
            <a:off x="3846660" y="2536781"/>
            <a:ext cx="723275" cy="415498"/>
          </a:xfrm>
          <a:prstGeom prst="rect">
            <a:avLst/>
          </a:prstGeom>
          <a:noFill/>
        </p:spPr>
        <p:txBody>
          <a:bodyPr wrap="none" rtlCol="0">
            <a:spAutoFit/>
          </a:bodyPr>
          <a:lstStyle/>
          <a:p>
            <a:pPr lvl="0">
              <a:defRPr/>
            </a:pPr>
            <a:endParaRPr lang="en-US" altLang="ja-JP"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endParaRPr>
          </a:p>
          <a:p>
            <a:pPr lvl="0">
              <a:defRPr/>
            </a:pPr>
            <a:r>
              <a:rPr lang="ja-JP" altLang="en-US" sz="1050" b="1" noProof="0"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鳳来工場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テキスト ボックス 48"/>
          <p:cNvSpPr txBox="1"/>
          <p:nvPr/>
        </p:nvSpPr>
        <p:spPr>
          <a:xfrm>
            <a:off x="-31979"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noProof="0" dirty="0" smtClean="0">
                <a:solidFill>
                  <a:srgbClr val="000000"/>
                </a:solidFill>
                <a:latin typeface="BIZ UDPゴシック" panose="020B0400000000000000" pitchFamily="50" charset="-128"/>
                <a:ea typeface="BIZ UDPゴシック" panose="020B0400000000000000" pitchFamily="50" charset="-128"/>
              </a:rPr>
              <a:t>活動ロードマップ</a:t>
            </a:r>
            <a:r>
              <a:rPr lang="en-US" altLang="ja-JP" sz="1400" b="1" kern="0" noProof="0" dirty="0" smtClean="0">
                <a:solidFill>
                  <a:srgbClr val="000000"/>
                </a:solidFill>
                <a:latin typeface="BIZ UDPゴシック" panose="020B0400000000000000" pitchFamily="50" charset="-128"/>
                <a:ea typeface="BIZ UDPゴシック" panose="020B0400000000000000" pitchFamily="50" charset="-128"/>
              </a:rPr>
              <a:t>(</a:t>
            </a:r>
            <a:r>
              <a:rPr lang="ja-JP" altLang="en-US" sz="1400" b="1" kern="0" noProof="0" dirty="0" smtClean="0">
                <a:solidFill>
                  <a:srgbClr val="000000"/>
                </a:solidFill>
                <a:latin typeface="BIZ UDPゴシック" panose="020B0400000000000000" pitchFamily="50" charset="-128"/>
                <a:ea typeface="BIZ UDPゴシック" panose="020B0400000000000000" pitchFamily="50" charset="-128"/>
              </a:rPr>
              <a:t>案</a:t>
            </a:r>
            <a:r>
              <a:rPr lang="en-US" altLang="ja-JP" sz="1400" b="1" kern="0" noProof="0" dirty="0" smtClean="0">
                <a:solidFill>
                  <a:srgbClr val="000000"/>
                </a:solidFill>
                <a:latin typeface="BIZ UDPゴシック" panose="020B0400000000000000" pitchFamily="50" charset="-128"/>
                <a:ea typeface="BIZ UDPゴシック" panose="020B0400000000000000" pitchFamily="50" charset="-128"/>
              </a:rPr>
              <a:t>)</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p:cNvSpPr txBox="1"/>
          <p:nvPr/>
        </p:nvSpPr>
        <p:spPr>
          <a:xfrm>
            <a:off x="4941716" y="2625157"/>
            <a:ext cx="1720089" cy="553998"/>
          </a:xfrm>
          <a:prstGeom prst="rect">
            <a:avLst/>
          </a:prstGeom>
          <a:noFill/>
        </p:spPr>
        <p:txBody>
          <a:bodyPr wrap="square" rtlCol="0">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省エネ予算管理</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省エネ改善実行管理</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a:t>
            </a:r>
            <a:r>
              <a:rPr lang="en-US" altLang="ja-JP" sz="1100" b="1" kern="0" dirty="0" smtClean="0">
                <a:solidFill>
                  <a:srgbClr val="000000"/>
                </a:solidFill>
                <a:latin typeface="BIZ UDPゴシック" panose="020B0400000000000000" pitchFamily="50" charset="-128"/>
                <a:ea typeface="BIZ UDPゴシック" panose="020B0400000000000000" pitchFamily="50" charset="-128"/>
              </a:rPr>
              <a:t>FS</a:t>
            </a: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連携で業務効率化</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p:txBody>
      </p:sp>
      <p:sp>
        <p:nvSpPr>
          <p:cNvPr id="58" name="テキスト ボックス 57">
            <a:extLst>
              <a:ext uri="{FF2B5EF4-FFF2-40B4-BE49-F238E27FC236}">
                <a16:creationId xmlns:a16="http://schemas.microsoft.com/office/drawing/2014/main" id="{60C3DAB6-DD13-4CFC-9E32-E4E5F86AAD51}"/>
              </a:ext>
            </a:extLst>
          </p:cNvPr>
          <p:cNvSpPr txBox="1"/>
          <p:nvPr/>
        </p:nvSpPr>
        <p:spPr>
          <a:xfrm>
            <a:off x="1281198" y="4037019"/>
            <a:ext cx="808235" cy="253916"/>
          </a:xfrm>
          <a:prstGeom prst="rect">
            <a:avLst/>
          </a:prstGeom>
          <a:noFill/>
        </p:spPr>
        <p:txBody>
          <a:bodyPr wrap="none" rtlCol="0">
            <a:spAutoFit/>
          </a:bodyPr>
          <a:lstStyle/>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広美１工場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テキスト ボックス 58">
            <a:extLst>
              <a:ext uri="{FF2B5EF4-FFF2-40B4-BE49-F238E27FC236}">
                <a16:creationId xmlns:a16="http://schemas.microsoft.com/office/drawing/2014/main" id="{60C3DAB6-DD13-4CFC-9E32-E4E5F86AAD51}"/>
              </a:ext>
            </a:extLst>
          </p:cNvPr>
          <p:cNvSpPr txBox="1"/>
          <p:nvPr/>
        </p:nvSpPr>
        <p:spPr>
          <a:xfrm>
            <a:off x="2899667" y="2690877"/>
            <a:ext cx="723275" cy="253916"/>
          </a:xfrm>
          <a:prstGeom prst="rect">
            <a:avLst/>
          </a:prstGeom>
          <a:noFill/>
        </p:spPr>
        <p:txBody>
          <a:bodyPr wrap="none" rtlCol="0">
            <a:spAutoFit/>
          </a:bodyPr>
          <a:lstStyle/>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上郷工場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60C3DAB6-DD13-4CFC-9E32-E4E5F86AAD51}"/>
              </a:ext>
            </a:extLst>
          </p:cNvPr>
          <p:cNvSpPr txBox="1"/>
          <p:nvPr/>
        </p:nvSpPr>
        <p:spPr>
          <a:xfrm>
            <a:off x="227977" y="4155214"/>
            <a:ext cx="453970" cy="200055"/>
          </a:xfrm>
          <a:prstGeom prst="rect">
            <a:avLst/>
          </a:prstGeom>
          <a:noFill/>
        </p:spPr>
        <p:txBody>
          <a:bodyPr wrap="none" rtlCol="0">
            <a:spAutoFit/>
          </a:bodyPr>
          <a:lstStyle/>
          <a:p>
            <a:pPr lvl="0">
              <a:defRPr/>
            </a:pPr>
            <a:r>
              <a:rPr lang="ja-JP" altLang="en-US" sz="70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空圧機</a:t>
            </a:r>
            <a:endParaRPr kumimoji="1" lang="ja-JP" altLang="en-US" sz="70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endParaRPr>
          </a:p>
        </p:txBody>
      </p:sp>
      <p:sp>
        <p:nvSpPr>
          <p:cNvPr id="62" name="角丸四角形 61"/>
          <p:cNvSpPr/>
          <p:nvPr/>
        </p:nvSpPr>
        <p:spPr>
          <a:xfrm>
            <a:off x="262415" y="2875127"/>
            <a:ext cx="350188" cy="163465"/>
          </a:xfrm>
          <a:prstGeom prst="roundRect">
            <a:avLst/>
          </a:prstGeom>
          <a:noFill/>
          <a:ln w="1905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p:cNvSpPr/>
          <p:nvPr/>
        </p:nvSpPr>
        <p:spPr>
          <a:xfrm>
            <a:off x="274148" y="4189275"/>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角丸四角形 63"/>
          <p:cNvSpPr/>
          <p:nvPr/>
        </p:nvSpPr>
        <p:spPr>
          <a:xfrm>
            <a:off x="262415" y="2369940"/>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60C3DAB6-DD13-4CFC-9E32-E4E5F86AAD51}"/>
              </a:ext>
            </a:extLst>
          </p:cNvPr>
          <p:cNvSpPr txBox="1"/>
          <p:nvPr/>
        </p:nvSpPr>
        <p:spPr>
          <a:xfrm>
            <a:off x="57905" y="2672448"/>
            <a:ext cx="300082" cy="230832"/>
          </a:xfrm>
          <a:prstGeom prst="rect">
            <a:avLst/>
          </a:prstGeom>
          <a:noFill/>
        </p:spPr>
        <p:txBody>
          <a:bodyPr wrap="none" rtlCol="0">
            <a:spAutoFit/>
          </a:bodyPr>
          <a:lstStyle/>
          <a:p>
            <a:pPr lvl="0">
              <a:defRPr/>
            </a:pPr>
            <a:r>
              <a:rPr lang="ja-JP" altLang="en-US" sz="900" b="1" noProof="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主</a:t>
            </a:r>
            <a:endParaRPr kumimoji="1" lang="ja-JP" altLang="en-US" sz="9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6" name="テキスト ボックス 65">
            <a:extLst>
              <a:ext uri="{FF2B5EF4-FFF2-40B4-BE49-F238E27FC236}">
                <a16:creationId xmlns:a16="http://schemas.microsoft.com/office/drawing/2014/main" id="{60C3DAB6-DD13-4CFC-9E32-E4E5F86AAD51}"/>
              </a:ext>
            </a:extLst>
          </p:cNvPr>
          <p:cNvSpPr txBox="1"/>
          <p:nvPr/>
        </p:nvSpPr>
        <p:spPr>
          <a:xfrm>
            <a:off x="918634" y="5468047"/>
            <a:ext cx="6033469" cy="253916"/>
          </a:xfrm>
          <a:prstGeom prst="rect">
            <a:avLst/>
          </a:prstGeom>
          <a:noFill/>
        </p:spPr>
        <p:txBody>
          <a:bodyPr wrap="square" rtlCol="0">
            <a:spAutoFit/>
          </a:bodyPr>
          <a:lstStyle/>
          <a:p>
            <a:pPr lvl="0">
              <a:defRPr/>
            </a:pPr>
            <a:r>
              <a:rPr lang="ja-JP" altLang="en-US" sz="1050" b="1" noProof="0" dirty="0" smtClean="0">
                <a:latin typeface="BIZ UDPゴシック" panose="020B0400000000000000" pitchFamily="50" charset="-128"/>
                <a:ea typeface="BIZ UDPゴシック" panose="020B0400000000000000" pitchFamily="50" charset="-128"/>
              </a:rPr>
              <a:t>　　　　　　</a:t>
            </a:r>
            <a:r>
              <a:rPr lang="en-US" altLang="ja-JP" sz="1050" b="1" noProof="0" dirty="0" smtClean="0">
                <a:latin typeface="BIZ UDPゴシック" panose="020B0400000000000000" pitchFamily="50" charset="-128"/>
                <a:ea typeface="BIZ UDPゴシック" panose="020B0400000000000000" pitchFamily="50" charset="-128"/>
              </a:rPr>
              <a:t>20</a:t>
            </a:r>
            <a:r>
              <a:rPr lang="ja-JP" altLang="en-US" sz="1050" b="1" noProof="0" dirty="0" smtClean="0">
                <a:latin typeface="BIZ UDPゴシック" panose="020B0400000000000000" pitchFamily="50" charset="-128"/>
                <a:ea typeface="BIZ UDPゴシック" panose="020B0400000000000000" pitchFamily="50" charset="-128"/>
              </a:rPr>
              <a:t>年度　　　　　　　　　　　　　　　　　</a:t>
            </a:r>
            <a:r>
              <a:rPr lang="en-US" altLang="ja-JP" sz="1050" b="1" noProof="0" dirty="0" smtClean="0">
                <a:latin typeface="BIZ UDPゴシック" panose="020B0400000000000000" pitchFamily="50" charset="-128"/>
                <a:ea typeface="BIZ UDPゴシック" panose="020B0400000000000000" pitchFamily="50" charset="-128"/>
              </a:rPr>
              <a:t>21</a:t>
            </a:r>
            <a:r>
              <a:rPr lang="ja-JP" altLang="en-US" sz="1050" b="1" noProof="0" dirty="0" smtClean="0">
                <a:latin typeface="BIZ UDPゴシック" panose="020B0400000000000000" pitchFamily="50" charset="-128"/>
                <a:ea typeface="BIZ UDPゴシック" panose="020B0400000000000000" pitchFamily="50" charset="-128"/>
              </a:rPr>
              <a:t>年度　　　　　　　　　　　　　　　　　　　</a:t>
            </a:r>
            <a:r>
              <a:rPr lang="en-US" altLang="ja-JP" sz="1050" b="1" noProof="0" dirty="0" smtClean="0">
                <a:latin typeface="BIZ UDPゴシック" panose="020B0400000000000000" pitchFamily="50" charset="-128"/>
                <a:ea typeface="BIZ UDPゴシック" panose="020B0400000000000000" pitchFamily="50" charset="-128"/>
              </a:rPr>
              <a:t>21</a:t>
            </a:r>
            <a:r>
              <a:rPr lang="ja-JP" altLang="en-US" sz="1050" b="1" noProof="0" dirty="0" smtClean="0">
                <a:latin typeface="BIZ UDPゴシック" panose="020B0400000000000000" pitchFamily="50" charset="-128"/>
                <a:ea typeface="BIZ UDPゴシック" panose="020B0400000000000000" pitchFamily="50" charset="-128"/>
              </a:rPr>
              <a:t>年度</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67" name="直線コネクタ 66"/>
          <p:cNvCxnSpPr/>
          <p:nvPr/>
        </p:nvCxnSpPr>
        <p:spPr>
          <a:xfrm>
            <a:off x="77263" y="5459820"/>
            <a:ext cx="675365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54685" y="5737632"/>
            <a:ext cx="817853" cy="394980"/>
          </a:xfrm>
          <a:prstGeom prst="rect">
            <a:avLst/>
          </a:prstGeom>
          <a:noFill/>
        </p:spPr>
        <p:txBody>
          <a:bodyPr wrap="none" rtlCol="0">
            <a:spAutoFit/>
          </a:bodyPr>
          <a:lstStyle/>
          <a:p>
            <a:pPr lvl="0" algn="ctr">
              <a:defRPr/>
            </a:pPr>
            <a:r>
              <a:rPr lang="en-US" altLang="ja-JP" sz="1050" b="1" noProof="0" dirty="0" err="1" smtClean="0">
                <a:latin typeface="BIZ UDPゴシック" panose="020B0400000000000000" pitchFamily="50" charset="-128"/>
                <a:ea typeface="BIZ UDPゴシック" panose="020B0400000000000000" pitchFamily="50" charset="-128"/>
              </a:rPr>
              <a:t>FaaS</a:t>
            </a:r>
            <a:r>
              <a:rPr lang="ja-JP" altLang="en-US" sz="1050" b="1" noProof="0" dirty="0" smtClean="0">
                <a:latin typeface="BIZ UDPゴシック" panose="020B0400000000000000" pitchFamily="50" charset="-128"/>
                <a:ea typeface="BIZ UDPゴシック" panose="020B0400000000000000" pitchFamily="50" charset="-128"/>
              </a:rPr>
              <a:t>開発</a:t>
            </a:r>
            <a:endParaRPr lang="en-US" altLang="ja-JP" sz="1050" b="1" noProof="0" dirty="0" smtClean="0">
              <a:latin typeface="BIZ UDPゴシック" panose="020B0400000000000000" pitchFamily="50" charset="-128"/>
              <a:ea typeface="BIZ UDPゴシック" panose="020B0400000000000000" pitchFamily="50" charset="-128"/>
            </a:endParaRPr>
          </a:p>
          <a:p>
            <a:pPr lvl="0" algn="ctr">
              <a:lnSpc>
                <a:spcPts val="1100"/>
              </a:lnSpc>
              <a:defRPr/>
            </a:pPr>
            <a:r>
              <a:rPr lang="ja-JP" altLang="en-US" sz="1050" b="1" noProof="0" dirty="0" smtClean="0">
                <a:latin typeface="BIZ UDPゴシック" panose="020B0400000000000000" pitchFamily="50" charset="-128"/>
                <a:ea typeface="BIZ UDPゴシック" panose="020B0400000000000000" pitchFamily="50" charset="-128"/>
              </a:rPr>
              <a:t>フェーズ</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70" name="直線コネクタ 69"/>
          <p:cNvCxnSpPr/>
          <p:nvPr/>
        </p:nvCxnSpPr>
        <p:spPr>
          <a:xfrm>
            <a:off x="84617" y="5732305"/>
            <a:ext cx="674629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60C3DAB6-DD13-4CFC-9E32-E4E5F86AAD51}"/>
              </a:ext>
            </a:extLst>
          </p:cNvPr>
          <p:cNvSpPr txBox="1"/>
          <p:nvPr/>
        </p:nvSpPr>
        <p:spPr>
          <a:xfrm>
            <a:off x="199091" y="5459820"/>
            <a:ext cx="453970" cy="253916"/>
          </a:xfrm>
          <a:prstGeom prst="rect">
            <a:avLst/>
          </a:prstGeom>
          <a:noFill/>
        </p:spPr>
        <p:txBody>
          <a:bodyPr wrap="none" rtlCol="0">
            <a:spAutoFit/>
          </a:bodyPr>
          <a:lstStyle/>
          <a:p>
            <a:pPr lvl="0">
              <a:defRPr/>
            </a:pPr>
            <a:r>
              <a:rPr lang="ja-JP" altLang="en-US" sz="1050" b="1" noProof="0" dirty="0" smtClean="0">
                <a:latin typeface="BIZ UDPゴシック" panose="020B0400000000000000" pitchFamily="50" charset="-128"/>
                <a:ea typeface="BIZ UDPゴシック" panose="020B0400000000000000" pitchFamily="50" charset="-128"/>
              </a:rPr>
              <a:t>年度</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72" name="直線コネクタ 71"/>
          <p:cNvCxnSpPr/>
          <p:nvPr/>
        </p:nvCxnSpPr>
        <p:spPr>
          <a:xfrm flipV="1">
            <a:off x="800290" y="1749167"/>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60C3DAB6-DD13-4CFC-9E32-E4E5F86AAD51}"/>
              </a:ext>
            </a:extLst>
          </p:cNvPr>
          <p:cNvSpPr txBox="1"/>
          <p:nvPr/>
        </p:nvSpPr>
        <p:spPr>
          <a:xfrm>
            <a:off x="24843" y="4823093"/>
            <a:ext cx="841897" cy="561692"/>
          </a:xfrm>
          <a:prstGeom prst="rect">
            <a:avLst/>
          </a:prstGeom>
          <a:noFill/>
        </p:spPr>
        <p:txBody>
          <a:bodyPr wrap="none" rtlCol="0">
            <a:spAutoFit/>
          </a:bodyPr>
          <a:lstStyle/>
          <a:p>
            <a:pPr lvl="0" algn="ctr">
              <a:defRPr/>
            </a:pPr>
            <a:r>
              <a:rPr lang="en-US" altLang="ja-JP" sz="1050" b="1" dirty="0" smtClean="0">
                <a:latin typeface="BIZ UDPゴシック" panose="020B0400000000000000" pitchFamily="50" charset="-128"/>
                <a:ea typeface="BIZ UDPゴシック" panose="020B0400000000000000" pitchFamily="50" charset="-128"/>
              </a:rPr>
              <a:t>【</a:t>
            </a:r>
            <a:r>
              <a:rPr lang="ja-JP" altLang="en-US" sz="1050" b="1" dirty="0" smtClean="0">
                <a:latin typeface="BIZ UDPゴシック" panose="020B0400000000000000" pitchFamily="50" charset="-128"/>
                <a:ea typeface="BIZ UDPゴシック" panose="020B0400000000000000" pitchFamily="50" charset="-128"/>
              </a:rPr>
              <a:t>ムダ撲滅</a:t>
            </a:r>
            <a:r>
              <a:rPr lang="en-US" altLang="ja-JP" sz="1050" b="1" dirty="0" smtClean="0">
                <a:latin typeface="BIZ UDPゴシック" panose="020B0400000000000000" pitchFamily="50" charset="-128"/>
                <a:ea typeface="BIZ UDPゴシック" panose="020B0400000000000000" pitchFamily="50" charset="-128"/>
              </a:rPr>
              <a:t>】</a:t>
            </a:r>
          </a:p>
          <a:p>
            <a:pPr lvl="0" algn="ctr">
              <a:defRPr/>
            </a:pPr>
            <a:r>
              <a:rPr lang="ja-JP" altLang="en-US" sz="1000" b="1" dirty="0" smtClean="0">
                <a:latin typeface="BIZ UDPゴシック" panose="020B0400000000000000" pitchFamily="50" charset="-128"/>
                <a:ea typeface="BIZ UDPゴシック" panose="020B0400000000000000" pitchFamily="50" charset="-128"/>
              </a:rPr>
              <a:t>送気適正化</a:t>
            </a:r>
            <a:endParaRPr lang="en-US" altLang="ja-JP" sz="1000" b="1" dirty="0">
              <a:latin typeface="BIZ UDPゴシック" panose="020B0400000000000000" pitchFamily="50" charset="-128"/>
              <a:ea typeface="BIZ UDPゴシック" panose="020B0400000000000000" pitchFamily="50" charset="-128"/>
            </a:endParaRPr>
          </a:p>
          <a:p>
            <a:pPr lvl="0" algn="ctr">
              <a:defRPr/>
            </a:pPr>
            <a:r>
              <a:rPr kumimoji="1" lang="ja-JP" altLang="en-US" sz="10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性能維持</a:t>
            </a:r>
            <a:endParaRPr kumimoji="1" lang="en-US" altLang="ja-JP" sz="10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p:txBody>
      </p:sp>
      <p:sp>
        <p:nvSpPr>
          <p:cNvPr id="78" name="テキスト ボックス 77">
            <a:extLst>
              <a:ext uri="{FF2B5EF4-FFF2-40B4-BE49-F238E27FC236}">
                <a16:creationId xmlns:a16="http://schemas.microsoft.com/office/drawing/2014/main" id="{60C3DAB6-DD13-4CFC-9E32-E4E5F86AAD51}"/>
              </a:ext>
            </a:extLst>
          </p:cNvPr>
          <p:cNvSpPr txBox="1"/>
          <p:nvPr/>
        </p:nvSpPr>
        <p:spPr>
          <a:xfrm>
            <a:off x="146502" y="1801157"/>
            <a:ext cx="588623" cy="253916"/>
          </a:xfrm>
          <a:prstGeom prst="rect">
            <a:avLst/>
          </a:prstGeom>
          <a:noFill/>
        </p:spPr>
        <p:txBody>
          <a:bodyPr wrap="none" rtlCol="0">
            <a:spAutoFit/>
          </a:bodyPr>
          <a:lstStyle/>
          <a:p>
            <a:pPr lvl="0">
              <a:defRPr/>
            </a:pPr>
            <a:r>
              <a:rPr lang="en-US" altLang="ja-JP" sz="1050" b="1" noProof="0" dirty="0" smtClean="0">
                <a:latin typeface="BIZ UDPゴシック" panose="020B0400000000000000" pitchFamily="50" charset="-128"/>
                <a:ea typeface="BIZ UDPゴシック" panose="020B0400000000000000" pitchFamily="50" charset="-128"/>
              </a:rPr>
              <a:t>【</a:t>
            </a:r>
            <a:r>
              <a:rPr lang="ja-JP" altLang="en-US" sz="1050" b="1" noProof="0" dirty="0" smtClean="0">
                <a:latin typeface="BIZ UDPゴシック" panose="020B0400000000000000" pitchFamily="50" charset="-128"/>
                <a:ea typeface="BIZ UDPゴシック" panose="020B0400000000000000" pitchFamily="50" charset="-128"/>
              </a:rPr>
              <a:t>計測</a:t>
            </a:r>
            <a:r>
              <a:rPr lang="en-US" altLang="ja-JP" sz="1050" b="1" dirty="0">
                <a:latin typeface="BIZ UDPゴシック" panose="020B0400000000000000" pitchFamily="50" charset="-128"/>
                <a:ea typeface="BIZ UDPゴシック" panose="020B0400000000000000" pitchFamily="50" charset="-128"/>
              </a:rPr>
              <a:t>】</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80" name="下矢印 79"/>
          <p:cNvSpPr/>
          <p:nvPr/>
        </p:nvSpPr>
        <p:spPr>
          <a:xfrm>
            <a:off x="337591" y="4474653"/>
            <a:ext cx="186517" cy="266145"/>
          </a:xfrm>
          <a:prstGeom prst="downArrow">
            <a:avLst/>
          </a:prstGeom>
          <a:solidFill>
            <a:schemeClr val="bg2"/>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p:cNvCxnSpPr/>
          <p:nvPr/>
        </p:nvCxnSpPr>
        <p:spPr>
          <a:xfrm flipV="1">
            <a:off x="2746005"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4754752"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60C3DAB6-DD13-4CFC-9E32-E4E5F86AAD51}"/>
              </a:ext>
            </a:extLst>
          </p:cNvPr>
          <p:cNvSpPr txBox="1"/>
          <p:nvPr/>
        </p:nvSpPr>
        <p:spPr>
          <a:xfrm>
            <a:off x="1321436" y="5770891"/>
            <a:ext cx="5657318" cy="276999"/>
          </a:xfrm>
          <a:prstGeom prst="rect">
            <a:avLst/>
          </a:prstGeom>
          <a:noFill/>
        </p:spPr>
        <p:txBody>
          <a:bodyPr wrap="none" rtlCol="0">
            <a:spAutoFit/>
          </a:bodyPr>
          <a:lstStyle/>
          <a:p>
            <a:pPr lvl="0">
              <a:defRPr/>
            </a:pPr>
            <a:r>
              <a:rPr lang="ja-JP" altLang="en-US" sz="1200" b="1" noProof="0" dirty="0" smtClean="0">
                <a:solidFill>
                  <a:srgbClr val="000000"/>
                </a:solidFill>
                <a:latin typeface="BIZ UDPゴシック" panose="020B0400000000000000" pitchFamily="50" charset="-128"/>
                <a:ea typeface="BIZ UDPゴシック" panose="020B0400000000000000" pitchFamily="50" charset="-128"/>
              </a:rPr>
              <a:t>試行導入　　　　　　　　　　　　横展開・ネタ創出　　　　 </a:t>
            </a:r>
            <a:r>
              <a:rPr lang="en-US" altLang="ja-JP" sz="1200" b="1" noProof="0" dirty="0" smtClean="0">
                <a:solidFill>
                  <a:srgbClr val="000000"/>
                </a:solidFill>
                <a:latin typeface="BIZ UDPゴシック" panose="020B0400000000000000" pitchFamily="50" charset="-128"/>
                <a:ea typeface="BIZ UDPゴシック" panose="020B0400000000000000" pitchFamily="50" charset="-128"/>
              </a:rPr>
              <a:t>FS</a:t>
            </a:r>
            <a:r>
              <a:rPr lang="ja-JP" altLang="en-US" sz="1200" b="1" noProof="0" dirty="0" smtClean="0">
                <a:solidFill>
                  <a:srgbClr val="000000"/>
                </a:solidFill>
                <a:latin typeface="BIZ UDPゴシック" panose="020B0400000000000000" pitchFamily="50" charset="-128"/>
                <a:ea typeface="BIZ UDPゴシック" panose="020B0400000000000000" pitchFamily="50" charset="-128"/>
              </a:rPr>
              <a:t>連携⇒合理的・効率的管理</a:t>
            </a:r>
            <a:endPar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87" name="カギ線コネクタ 86"/>
          <p:cNvCxnSpPr>
            <a:endCxn id="14" idx="1"/>
          </p:cNvCxnSpPr>
          <p:nvPr/>
        </p:nvCxnSpPr>
        <p:spPr>
          <a:xfrm rot="5400000" flipH="1" flipV="1">
            <a:off x="1572215" y="3215881"/>
            <a:ext cx="2046154" cy="491118"/>
          </a:xfrm>
          <a:prstGeom prst="bentConnector2">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60C3DAB6-DD13-4CFC-9E32-E4E5F86AAD51}"/>
              </a:ext>
            </a:extLst>
          </p:cNvPr>
          <p:cNvSpPr txBox="1"/>
          <p:nvPr/>
        </p:nvSpPr>
        <p:spPr>
          <a:xfrm>
            <a:off x="796494" y="4239547"/>
            <a:ext cx="1237839"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ムダ取り① 運用改善</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0" name="テキスト ボックス 89">
            <a:extLst>
              <a:ext uri="{FF2B5EF4-FFF2-40B4-BE49-F238E27FC236}">
                <a16:creationId xmlns:a16="http://schemas.microsoft.com/office/drawing/2014/main" id="{60C3DAB6-DD13-4CFC-9E32-E4E5F86AAD51}"/>
              </a:ext>
            </a:extLst>
          </p:cNvPr>
          <p:cNvSpPr txBox="1"/>
          <p:nvPr/>
        </p:nvSpPr>
        <p:spPr>
          <a:xfrm>
            <a:off x="2035584" y="2185648"/>
            <a:ext cx="1007007"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ムダ取り① 横展</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1" name="テキスト ボックス 90">
            <a:extLst>
              <a:ext uri="{FF2B5EF4-FFF2-40B4-BE49-F238E27FC236}">
                <a16:creationId xmlns:a16="http://schemas.microsoft.com/office/drawing/2014/main" id="{60C3DAB6-DD13-4CFC-9E32-E4E5F86AAD51}"/>
              </a:ext>
            </a:extLst>
          </p:cNvPr>
          <p:cNvSpPr txBox="1"/>
          <p:nvPr/>
        </p:nvSpPr>
        <p:spPr>
          <a:xfrm>
            <a:off x="2936162" y="2958972"/>
            <a:ext cx="1671582" cy="276999"/>
          </a:xfrm>
          <a:prstGeom prst="rect">
            <a:avLst/>
          </a:prstGeom>
          <a:noFill/>
          <a:ln>
            <a:solidFill>
              <a:srgbClr val="DC0032"/>
            </a:solidFill>
          </a:ln>
        </p:spPr>
        <p:txBody>
          <a:bodyPr wrap="square" lIns="36000" rIns="0" rtlCol="0">
            <a:spAutoFit/>
          </a:bodyPr>
          <a:lstStyle/>
          <a:p>
            <a:pPr lvl="0">
              <a:defRPr/>
            </a:pPr>
            <a:r>
              <a:rPr lang="ja-JP" altLang="en-US"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4" name="テキスト ボックス 93">
            <a:extLst>
              <a:ext uri="{FF2B5EF4-FFF2-40B4-BE49-F238E27FC236}">
                <a16:creationId xmlns:a16="http://schemas.microsoft.com/office/drawing/2014/main" id="{60C3DAB6-DD13-4CFC-9E32-E4E5F86AAD51}"/>
              </a:ext>
            </a:extLst>
          </p:cNvPr>
          <p:cNvSpPr txBox="1"/>
          <p:nvPr/>
        </p:nvSpPr>
        <p:spPr>
          <a:xfrm>
            <a:off x="2932977" y="4155963"/>
            <a:ext cx="1671582" cy="838691"/>
          </a:xfrm>
          <a:prstGeom prst="rect">
            <a:avLst/>
          </a:prstGeom>
          <a:noFill/>
          <a:ln>
            <a:solidFill>
              <a:srgbClr val="DC0032"/>
            </a:solidFill>
          </a:ln>
        </p:spPr>
        <p:txBody>
          <a:bodyPr wrap="square" lIns="36000" rIns="0" rtlCol="0">
            <a:spAutoFit/>
          </a:bodyPr>
          <a:lstStyle/>
          <a:p>
            <a:pPr lvl="0">
              <a:defRPr/>
            </a:pPr>
            <a:r>
              <a:rPr lang="ja-JP" altLang="en-US" sz="1050" b="1" dirty="0" smtClean="0">
                <a:latin typeface="BIZ UDPゴシック" panose="020B0400000000000000" pitchFamily="50" charset="-128"/>
                <a:ea typeface="BIZ UDPゴシック" panose="020B0400000000000000" pitchFamily="50" charset="-128"/>
              </a:rPr>
              <a:t>・空圧機保全周期延長</a:t>
            </a:r>
            <a:endParaRPr lang="en-US" altLang="ja-JP" sz="1050" b="1" dirty="0" smtClean="0">
              <a:latin typeface="BIZ UDPゴシック" panose="020B0400000000000000" pitchFamily="50" charset="-128"/>
              <a:ea typeface="BIZ UDPゴシック" panose="020B0400000000000000" pitchFamily="50" charset="-128"/>
            </a:endParaRPr>
          </a:p>
          <a:p>
            <a:pPr lvl="0">
              <a:defRPr/>
            </a:pPr>
            <a:r>
              <a:rPr kumimoji="1" lang="ja-JP" altLang="en-US"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a:t>
            </a:r>
            <a:r>
              <a:rPr kumimoji="1" lang="en-US" altLang="ja-JP"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XXXXXXXXXXX</a:t>
            </a:r>
          </a:p>
          <a:p>
            <a:pPr lvl="0">
              <a:defRPr/>
            </a:pPr>
            <a:r>
              <a:rPr lang="ja-JP" altLang="en-US" sz="1050" b="1" dirty="0" smtClean="0">
                <a:latin typeface="BIZ UDPゴシック" panose="020B0400000000000000" pitchFamily="50" charset="-128"/>
                <a:ea typeface="BIZ UDPゴシック" panose="020B0400000000000000" pitchFamily="50" charset="-128"/>
              </a:rPr>
              <a:t>・</a:t>
            </a:r>
            <a:r>
              <a:rPr lang="en-US" altLang="ja-JP" sz="1050" b="1" dirty="0" smtClean="0">
                <a:latin typeface="BIZ UDPゴシック" panose="020B0400000000000000" pitchFamily="50" charset="-128"/>
                <a:ea typeface="BIZ UDPゴシック" panose="020B0400000000000000" pitchFamily="50" charset="-128"/>
              </a:rPr>
              <a:t>XXXXXXXXXXX</a:t>
            </a:r>
          </a:p>
          <a:p>
            <a:pPr lvl="0">
              <a:spcBef>
                <a:spcPts val="600"/>
              </a:spcBef>
              <a:defRPr/>
            </a:pPr>
            <a:r>
              <a:rPr lang="ja-JP" altLang="en-US"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5" name="テキスト ボックス 94">
            <a:extLst>
              <a:ext uri="{FF2B5EF4-FFF2-40B4-BE49-F238E27FC236}">
                <a16:creationId xmlns:a16="http://schemas.microsoft.com/office/drawing/2014/main" id="{60C3DAB6-DD13-4CFC-9E32-E4E5F86AAD51}"/>
              </a:ext>
            </a:extLst>
          </p:cNvPr>
          <p:cNvSpPr txBox="1"/>
          <p:nvPr/>
        </p:nvSpPr>
        <p:spPr>
          <a:xfrm>
            <a:off x="2819555" y="3951460"/>
            <a:ext cx="1237839"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ムダ取り② </a:t>
            </a:r>
            <a:r>
              <a:rPr lang="ja-JP" altLang="en-US" sz="900" b="1" dirty="0">
                <a:solidFill>
                  <a:srgbClr val="DC0032"/>
                </a:solidFill>
                <a:latin typeface="BIZ UDPゴシック" panose="020B0400000000000000" pitchFamily="50" charset="-128"/>
                <a:ea typeface="BIZ UDPゴシック" panose="020B0400000000000000" pitchFamily="50" charset="-128"/>
              </a:rPr>
              <a:t>現場</a:t>
            </a:r>
            <a:r>
              <a:rPr kumimoji="1" lang="ja-JP" altLang="en-US" sz="900" b="1" i="0" u="none" strike="noStrike" kern="1200" cap="none" spc="0" normalizeH="0" baseline="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改善</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96" name="カギ線コネクタ 95"/>
          <p:cNvCxnSpPr>
            <a:stCxn id="85" idx="3"/>
            <a:endCxn id="94" idx="1"/>
          </p:cNvCxnSpPr>
          <p:nvPr/>
        </p:nvCxnSpPr>
        <p:spPr>
          <a:xfrm flipV="1">
            <a:off x="2643140" y="4575309"/>
            <a:ext cx="289837" cy="297322"/>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60C3DAB6-DD13-4CFC-9E32-E4E5F86AAD51}"/>
              </a:ext>
            </a:extLst>
          </p:cNvPr>
          <p:cNvSpPr txBox="1"/>
          <p:nvPr/>
        </p:nvSpPr>
        <p:spPr>
          <a:xfrm>
            <a:off x="5121836" y="1894693"/>
            <a:ext cx="1329210" cy="415498"/>
          </a:xfrm>
          <a:prstGeom prst="rect">
            <a:avLst/>
          </a:prstGeom>
          <a:noFill/>
        </p:spPr>
        <p:txBody>
          <a:bodyPr wrap="none" rtlCol="0">
            <a:spAutoFit/>
          </a:bodyPr>
          <a:lstStyle/>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広美１工場・２工場</a:t>
            </a:r>
            <a:endParaRPr lang="en-US" altLang="ja-JP"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endParaRPr>
          </a:p>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上郷工場・鳳来工場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85" name="テキスト ボックス 84">
            <a:extLst>
              <a:ext uri="{FF2B5EF4-FFF2-40B4-BE49-F238E27FC236}">
                <a16:creationId xmlns:a16="http://schemas.microsoft.com/office/drawing/2014/main" id="{60C3DAB6-DD13-4CFC-9E32-E4E5F86AAD51}"/>
              </a:ext>
            </a:extLst>
          </p:cNvPr>
          <p:cNvSpPr txBox="1"/>
          <p:nvPr/>
        </p:nvSpPr>
        <p:spPr>
          <a:xfrm>
            <a:off x="898787" y="4453285"/>
            <a:ext cx="1744353" cy="838691"/>
          </a:xfrm>
          <a:prstGeom prst="rect">
            <a:avLst/>
          </a:prstGeom>
          <a:solidFill>
            <a:schemeClr val="bg1"/>
          </a:solidFill>
          <a:ln>
            <a:solidFill>
              <a:srgbClr val="DC0032"/>
            </a:solidFill>
          </a:ln>
        </p:spPr>
        <p:txBody>
          <a:bodyPr wrap="square" lIns="36000" rIns="0" rtlCol="0">
            <a:spAutoFit/>
          </a:bodyPr>
          <a:lstStyle/>
          <a:p>
            <a:pPr lvl="0">
              <a:defRPr/>
            </a:pPr>
            <a:r>
              <a:rPr lang="ja-JP" altLang="en-US" sz="1050" b="1" dirty="0" smtClean="0">
                <a:latin typeface="BIZ UDPゴシック" panose="020B0400000000000000" pitchFamily="50" charset="-128"/>
                <a:ea typeface="BIZ UDPゴシック" panose="020B0400000000000000" pitchFamily="50" charset="-128"/>
              </a:rPr>
              <a:t>・エアー送気圧適正化</a:t>
            </a:r>
            <a:endParaRPr lang="en-US" altLang="ja-JP" sz="1050" b="1" dirty="0" smtClean="0">
              <a:latin typeface="BIZ UDPゴシック" panose="020B0400000000000000" pitchFamily="50" charset="-128"/>
              <a:ea typeface="BIZ UDPゴシック" panose="020B0400000000000000" pitchFamily="50" charset="-128"/>
            </a:endParaRPr>
          </a:p>
          <a:p>
            <a:pPr lvl="0">
              <a:defRPr/>
            </a:pPr>
            <a:r>
              <a:rPr kumimoji="1" lang="ja-JP" altLang="en-US"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・夜間直間のエネ停止</a:t>
            </a:r>
            <a:endParaRPr kumimoji="1" lang="en-US" altLang="ja-JP"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1050" b="1" dirty="0" smtClean="0">
                <a:latin typeface="BIZ UDPゴシック" panose="020B0400000000000000" pitchFamily="50" charset="-128"/>
                <a:ea typeface="BIZ UDPゴシック" panose="020B0400000000000000" pitchFamily="50" charset="-128"/>
              </a:rPr>
              <a:t>・</a:t>
            </a:r>
            <a:r>
              <a:rPr lang="ja-JP" altLang="en-US" sz="1050" b="1" dirty="0" smtClean="0">
                <a:latin typeface="BIZ UDPゴシック" panose="020B0400000000000000" pitchFamily="50" charset="-128"/>
                <a:ea typeface="BIZ UDPゴシック" panose="020B0400000000000000" pitchFamily="50" charset="-128"/>
              </a:rPr>
              <a:t>デマンド管理強化</a:t>
            </a:r>
            <a:endParaRPr lang="en-US" altLang="ja-JP" sz="1050" b="1" dirty="0" smtClean="0">
              <a:latin typeface="BIZ UDPゴシック" panose="020B0400000000000000" pitchFamily="50" charset="-128"/>
              <a:ea typeface="BIZ UDPゴシック" panose="020B0400000000000000" pitchFamily="50" charset="-128"/>
            </a:endParaRPr>
          </a:p>
          <a:p>
            <a:pPr lvl="0">
              <a:spcBef>
                <a:spcPts val="600"/>
              </a:spcBef>
              <a:defRPr/>
            </a:pPr>
            <a:r>
              <a:rPr lang="ja-JP" altLang="en-US"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cxnSp>
        <p:nvCxnSpPr>
          <p:cNvPr id="108" name="カギ線コネクタ 107"/>
          <p:cNvCxnSpPr/>
          <p:nvPr/>
        </p:nvCxnSpPr>
        <p:spPr>
          <a:xfrm rot="5400000" flipH="1" flipV="1">
            <a:off x="3981902" y="3567930"/>
            <a:ext cx="905814" cy="270255"/>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60C3DAB6-DD13-4CFC-9E32-E4E5F86AAD51}"/>
              </a:ext>
            </a:extLst>
          </p:cNvPr>
          <p:cNvSpPr txBox="1"/>
          <p:nvPr/>
        </p:nvSpPr>
        <p:spPr>
          <a:xfrm>
            <a:off x="3636024" y="3461440"/>
            <a:ext cx="1007007"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ムダ取り② 横展</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grpSp>
        <p:nvGrpSpPr>
          <p:cNvPr id="119" name="グループ化 118"/>
          <p:cNvGrpSpPr/>
          <p:nvPr/>
        </p:nvGrpSpPr>
        <p:grpSpPr>
          <a:xfrm>
            <a:off x="5087639" y="2299288"/>
            <a:ext cx="1363316" cy="352625"/>
            <a:chOff x="5350989" y="2535115"/>
            <a:chExt cx="1363316" cy="352625"/>
          </a:xfrm>
        </p:grpSpPr>
        <p:pic>
          <p:nvPicPr>
            <p:cNvPr id="116" name="図 1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989" y="2535115"/>
              <a:ext cx="468599" cy="341722"/>
            </a:xfrm>
            <a:prstGeom prst="rect">
              <a:avLst/>
            </a:prstGeom>
          </p:spPr>
        </p:pic>
        <p:pic>
          <p:nvPicPr>
            <p:cNvPr id="117" name="図 1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418" y="2535115"/>
              <a:ext cx="468599" cy="341722"/>
            </a:xfrm>
            <a:prstGeom prst="rect">
              <a:avLst/>
            </a:prstGeom>
          </p:spPr>
        </p:pic>
        <p:pic>
          <p:nvPicPr>
            <p:cNvPr id="118" name="図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706" y="2546018"/>
              <a:ext cx="468599" cy="341722"/>
            </a:xfrm>
            <a:prstGeom prst="rect">
              <a:avLst/>
            </a:prstGeom>
          </p:spPr>
        </p:pic>
      </p:grpSp>
      <p:sp>
        <p:nvSpPr>
          <p:cNvPr id="125" name="テキスト ボックス 124">
            <a:extLst>
              <a:ext uri="{FF2B5EF4-FFF2-40B4-BE49-F238E27FC236}">
                <a16:creationId xmlns:a16="http://schemas.microsoft.com/office/drawing/2014/main" id="{60C3DAB6-DD13-4CFC-9E32-E4E5F86AAD51}"/>
              </a:ext>
            </a:extLst>
          </p:cNvPr>
          <p:cNvSpPr txBox="1"/>
          <p:nvPr/>
        </p:nvSpPr>
        <p:spPr>
          <a:xfrm>
            <a:off x="4792207" y="4544201"/>
            <a:ext cx="1968537" cy="466235"/>
          </a:xfrm>
          <a:prstGeom prst="rect">
            <a:avLst/>
          </a:prstGeom>
          <a:solidFill>
            <a:srgbClr val="DC0032"/>
          </a:solidFill>
          <a:effectLst>
            <a:outerShdw blurRad="50800" dist="38100" dir="2700000" algn="tl" rotWithShape="0">
              <a:prstClr val="black">
                <a:alpha val="40000"/>
              </a:prstClr>
            </a:outerShdw>
          </a:effectLst>
        </p:spPr>
        <p:txBody>
          <a:bodyPr wrap="square" lIns="36000" rIns="3600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3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            </a:t>
            </a:r>
            <a:r>
              <a:rPr kumimoji="1" lang="en-US" altLang="ja-JP" sz="1300" b="1" i="0" u="none" strike="noStrike" kern="1200" cap="none" spc="0" normalizeH="0" baseline="0" noProof="0" dirty="0" err="1" smtClean="0">
                <a:ln>
                  <a:noFill/>
                </a:ln>
                <a:solidFill>
                  <a:schemeClr val="bg1"/>
                </a:solidFill>
                <a:effectLst/>
                <a:uLnTx/>
                <a:uFillTx/>
                <a:latin typeface="BIZ UDPゴシック" panose="020B0400000000000000" pitchFamily="50" charset="-128"/>
                <a:ea typeface="BIZ UDPゴシック" panose="020B0400000000000000" pitchFamily="50" charset="-128"/>
              </a:rPr>
              <a:t>FaaS</a:t>
            </a:r>
            <a:endParaRPr kumimoji="1" lang="en-US" altLang="ja-JP" sz="13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endParaRPr>
          </a:p>
          <a:p>
            <a:pPr lvl="0" algn="ctr">
              <a:spcBef>
                <a:spcPts val="200"/>
              </a:spcBef>
              <a:defRPr/>
            </a:pPr>
            <a:r>
              <a:rPr lang="en-US" altLang="ja-JP" sz="1050" b="1" dirty="0" smtClean="0">
                <a:solidFill>
                  <a:schemeClr val="bg1"/>
                </a:solidFill>
                <a:latin typeface="BIZ UDPゴシック" panose="020B0400000000000000" pitchFamily="50" charset="-128"/>
                <a:ea typeface="BIZ UDPゴシック" panose="020B0400000000000000" pitchFamily="50" charset="-128"/>
              </a:rPr>
              <a:t>『</a:t>
            </a:r>
            <a:r>
              <a:rPr lang="ja-JP" altLang="en-US" sz="1050" b="1" dirty="0" smtClean="0">
                <a:solidFill>
                  <a:schemeClr val="bg1"/>
                </a:solidFill>
                <a:latin typeface="BIZ UDPゴシック" panose="020B0400000000000000" pitchFamily="50" charset="-128"/>
                <a:ea typeface="BIZ UDPゴシック" panose="020B0400000000000000" pitchFamily="50" charset="-128"/>
              </a:rPr>
              <a:t>運転</a:t>
            </a:r>
            <a:r>
              <a:rPr lang="ja-JP" altLang="en-US" sz="1050" b="1" dirty="0">
                <a:solidFill>
                  <a:schemeClr val="bg1"/>
                </a:solidFill>
                <a:latin typeface="BIZ UDPゴシック" panose="020B0400000000000000" pitchFamily="50" charset="-128"/>
                <a:ea typeface="BIZ UDPゴシック" panose="020B0400000000000000" pitchFamily="50" charset="-128"/>
              </a:rPr>
              <a:t>・保全・省エネ・工事・</a:t>
            </a:r>
            <a:r>
              <a:rPr lang="ja-JP" altLang="en-US" sz="1050" b="1" dirty="0" smtClean="0">
                <a:solidFill>
                  <a:schemeClr val="bg1"/>
                </a:solidFill>
                <a:latin typeface="BIZ UDPゴシック" panose="020B0400000000000000" pitchFamily="50" charset="-128"/>
                <a:ea typeface="BIZ UDPゴシック" panose="020B0400000000000000" pitchFamily="50" charset="-128"/>
              </a:rPr>
              <a:t>緑化</a:t>
            </a:r>
            <a:r>
              <a:rPr lang="en-US" altLang="ja-JP" sz="1050" b="1" dirty="0">
                <a:solidFill>
                  <a:schemeClr val="bg1"/>
                </a:solidFill>
                <a:latin typeface="BIZ UDPゴシック" panose="020B0400000000000000" pitchFamily="50" charset="-128"/>
                <a:ea typeface="BIZ UDPゴシック" panose="020B0400000000000000" pitchFamily="50" charset="-128"/>
              </a:rPr>
              <a:t>』</a:t>
            </a:r>
            <a:endParaRPr kumimoji="1" lang="ja-JP" altLang="en-US" sz="14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cxnSp>
        <p:nvCxnSpPr>
          <p:cNvPr id="128" name="カギ線コネクタ 127"/>
          <p:cNvCxnSpPr/>
          <p:nvPr/>
        </p:nvCxnSpPr>
        <p:spPr>
          <a:xfrm flipV="1">
            <a:off x="5707335" y="3159912"/>
            <a:ext cx="1657" cy="618344"/>
          </a:xfrm>
          <a:prstGeom prst="straightConnector1">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a:off x="4778696" y="5014568"/>
            <a:ext cx="2106117" cy="425758"/>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lang="en-US" altLang="ja-JP" sz="1100" b="1" kern="0" dirty="0" smtClean="0">
                <a:solidFill>
                  <a:srgbClr val="000000"/>
                </a:solidFill>
                <a:latin typeface="BIZ UDPゴシック" panose="020B0400000000000000" pitchFamily="50" charset="-128"/>
                <a:ea typeface="BIZ UDPゴシック" panose="020B0400000000000000" pitchFamily="50" charset="-128"/>
              </a:rPr>
              <a:t>DNG</a:t>
            </a: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用ＦａａＳシステム構築</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300"/>
              </a:lnSpc>
              <a:spcBef>
                <a:spcPts val="0"/>
              </a:spcBef>
              <a:spcAft>
                <a:spcPts val="0"/>
              </a:spcAft>
              <a:buClrTx/>
              <a:buSzTx/>
              <a:buFontTx/>
              <a:buNone/>
              <a:tabLst/>
              <a:defRPr/>
            </a:pPr>
            <a:r>
              <a:rPr lang="ja-JP" altLang="en-US" sz="1100" b="1" kern="0" dirty="0">
                <a:solidFill>
                  <a:srgbClr val="000000"/>
                </a:solidFill>
                <a:latin typeface="BIZ UDPゴシック" panose="020B0400000000000000" pitchFamily="50" charset="-128"/>
                <a:ea typeface="BIZ UDPゴシック" panose="020B0400000000000000" pitchFamily="50" charset="-128"/>
              </a:rPr>
              <a:t>　</a:t>
            </a: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→データを利活用し最適提案</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p:txBody>
      </p:sp>
      <p:sp>
        <p:nvSpPr>
          <p:cNvPr id="130" name="テキスト ボックス 129"/>
          <p:cNvSpPr txBox="1"/>
          <p:nvPr/>
        </p:nvSpPr>
        <p:spPr>
          <a:xfrm>
            <a:off x="4801883" y="3951688"/>
            <a:ext cx="1132381" cy="630942"/>
          </a:xfrm>
          <a:prstGeom prst="rect">
            <a:avLst/>
          </a:prstGeom>
          <a:noFill/>
        </p:spPr>
        <p:txBody>
          <a:bodyPr wrap="square" rtlCol="0">
            <a:spAutoFit/>
          </a:bodyPr>
          <a:lstStyle/>
          <a:p>
            <a:pPr marL="0" marR="0" lvl="0" indent="0" defTabSz="914400" rtl="0" eaLnBrk="1" fontAlgn="auto" latinLnBrk="0" hangingPunct="1">
              <a:lnSpc>
                <a:spcPts val="1400"/>
              </a:lnSpc>
              <a:spcBef>
                <a:spcPts val="0"/>
              </a:spcBef>
              <a:spcAft>
                <a:spcPts val="0"/>
              </a:spcAft>
              <a:buClrTx/>
              <a:buSzTx/>
              <a:buFontTx/>
              <a:buNone/>
              <a:tabLst/>
              <a:defRPr/>
            </a:pP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省エネ</a:t>
            </a: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a:t>
            </a: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ムダ取り創出</a:t>
            </a:r>
            <a:endParaRPr lang="en-US" altLang="ja-JP" sz="105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　～改善工事</a:t>
            </a:r>
            <a:endParaRPr lang="en-US" altLang="ja-JP" sz="1050" b="1" kern="0" dirty="0" smtClean="0">
              <a:solidFill>
                <a:srgbClr val="000000"/>
              </a:solidFill>
              <a:latin typeface="BIZ UDPゴシック" panose="020B0400000000000000" pitchFamily="50" charset="-128"/>
              <a:ea typeface="BIZ UDPゴシック" panose="020B0400000000000000" pitchFamily="50" charset="-128"/>
            </a:endParaRPr>
          </a:p>
        </p:txBody>
      </p:sp>
      <p:sp>
        <p:nvSpPr>
          <p:cNvPr id="136" name="正方形/長方形 135"/>
          <p:cNvSpPr/>
          <p:nvPr/>
        </p:nvSpPr>
        <p:spPr>
          <a:xfrm>
            <a:off x="7191933" y="1750784"/>
            <a:ext cx="1862031"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7124771"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【20</a:t>
            </a: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年度試行の投資</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38" name="テキスト ボックス 137"/>
          <p:cNvSpPr txBox="1"/>
          <p:nvPr/>
        </p:nvSpPr>
        <p:spPr>
          <a:xfrm>
            <a:off x="7256474" y="1829707"/>
            <a:ext cx="1858552" cy="4221669"/>
          </a:xfrm>
          <a:prstGeom prst="rect">
            <a:avLst/>
          </a:prstGeom>
          <a:noFill/>
        </p:spPr>
        <p:txBody>
          <a:bodyPr wrap="square" rtlCol="0">
            <a:spAutoFit/>
          </a:bodyPr>
          <a:lstStyle/>
          <a:p>
            <a:pPr lvl="0">
              <a:lnSpc>
                <a:spcPts val="1400"/>
              </a:lnSpc>
              <a:defRPr/>
            </a:pP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広美１</a:t>
            </a:r>
            <a:r>
              <a:rPr lang="en-US" altLang="ja-JP"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試行</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p>
          <a:p>
            <a:pPr lvl="0">
              <a:lnSpc>
                <a:spcPts val="1400"/>
              </a:lnSpc>
              <a:defRPr/>
            </a:pP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１、空圧機号機別</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性能見える</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化</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貸出し？</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千円</a:t>
            </a: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lvl="0">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２、施設設備保全計画</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lvl="0">
              <a:lnSpc>
                <a:spcPts val="14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既存と統合？見える</a:t>
            </a:r>
            <a:r>
              <a:rPr lang="ja-JP" altLang="en-US" sz="1200" b="1" kern="0" dirty="0">
                <a:solidFill>
                  <a:srgbClr val="000000"/>
                </a:solidFill>
                <a:latin typeface="BIZ UDPゴシック" panose="020B0400000000000000" pitchFamily="50" charset="-128"/>
                <a:ea typeface="BIZ UDPゴシック" panose="020B0400000000000000" pitchFamily="50" charset="-128"/>
              </a:rPr>
              <a:t>化</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lvl="0">
              <a:lnSpc>
                <a:spcPts val="1400"/>
              </a:lnSpc>
              <a:defRPr/>
            </a:pP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オプション</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200</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千円</a:t>
            </a: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３、社外</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NW</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使用料金</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NICE-NET</a:t>
            </a: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接続有→要調整</a:t>
            </a:r>
            <a:endParaRPr lang="en-US" altLang="ja-JP" sz="105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－－－千円／月</a:t>
            </a: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投資計　</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200</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千円</a:t>
            </a: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費用対効果　</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XX</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年</a:t>
            </a: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＊広美</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2</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以降の投資は</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試算中</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r>
              <a:rPr lang="en-US" altLang="ja-JP" sz="1200" b="1" kern="0" dirty="0" err="1" smtClean="0">
                <a:solidFill>
                  <a:srgbClr val="000000"/>
                </a:solidFill>
                <a:latin typeface="BIZ UDPゴシック" panose="020B0400000000000000" pitchFamily="50" charset="-128"/>
                <a:ea typeface="BIZ UDPゴシック" panose="020B0400000000000000" pitchFamily="50" charset="-128"/>
              </a:rPr>
              <a:t>FaaS</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クラウドの投資は</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FS</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投資で検討中</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p:txBody>
      </p:sp>
      <p:sp>
        <p:nvSpPr>
          <p:cNvPr id="68" name="テキスト ボックス 67"/>
          <p:cNvSpPr txBox="1"/>
          <p:nvPr/>
        </p:nvSpPr>
        <p:spPr>
          <a:xfrm>
            <a:off x="5723135" y="3947808"/>
            <a:ext cx="1132381" cy="451406"/>
          </a:xfrm>
          <a:prstGeom prst="rect">
            <a:avLst/>
          </a:prstGeom>
          <a:noFill/>
        </p:spPr>
        <p:txBody>
          <a:bodyPr wrap="square" rtlCol="0">
            <a:spAutoFit/>
          </a:bodyPr>
          <a:lstStyle/>
          <a:p>
            <a:pPr lvl="0">
              <a:lnSpc>
                <a:spcPts val="1400"/>
              </a:lnSpc>
              <a:defRPr/>
            </a:pP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 『</a:t>
            </a:r>
            <a:r>
              <a:rPr lang="ja-JP" altLang="en-US" sz="1050" b="1" kern="0" dirty="0">
                <a:solidFill>
                  <a:srgbClr val="000000"/>
                </a:solidFill>
                <a:latin typeface="BIZ UDPゴシック" panose="020B0400000000000000" pitchFamily="50" charset="-128"/>
                <a:ea typeface="BIZ UDPゴシック" panose="020B0400000000000000" pitchFamily="50" charset="-128"/>
              </a:rPr>
              <a:t>保全</a:t>
            </a:r>
            <a:r>
              <a:rPr lang="en-US" altLang="ja-JP" sz="1050" b="1" kern="0" dirty="0">
                <a:solidFill>
                  <a:srgbClr val="000000"/>
                </a:solidFill>
                <a:latin typeface="BIZ UDPゴシック" panose="020B0400000000000000" pitchFamily="50" charset="-128"/>
                <a:ea typeface="BIZ UDPゴシック" panose="020B0400000000000000" pitchFamily="50" charset="-128"/>
              </a:rPr>
              <a:t>』</a:t>
            </a:r>
          </a:p>
          <a:p>
            <a:pPr lvl="0">
              <a:lnSpc>
                <a:spcPts val="1400"/>
              </a:lnSpc>
              <a:defRPr/>
            </a:pPr>
            <a:r>
              <a:rPr lang="ja-JP" altLang="en-US" sz="1050" b="1" kern="0" dirty="0">
                <a:solidFill>
                  <a:srgbClr val="000000"/>
                </a:solidFill>
                <a:latin typeface="BIZ UDPゴシック" panose="020B0400000000000000" pitchFamily="50" charset="-128"/>
                <a:ea typeface="BIZ UDPゴシック" panose="020B0400000000000000" pitchFamily="50" charset="-128"/>
              </a:rPr>
              <a:t>修理・</a:t>
            </a: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更新工事</a:t>
            </a:r>
            <a:endParaRPr lang="ja-JP" altLang="en-US" sz="1050" b="1" kern="0" dirty="0">
              <a:solidFill>
                <a:srgbClr val="000000"/>
              </a:solidFill>
              <a:latin typeface="BIZ UDPゴシック" panose="020B0400000000000000" pitchFamily="50" charset="-128"/>
              <a:ea typeface="BIZ UDPゴシック" panose="020B0400000000000000" pitchFamily="50" charset="-128"/>
            </a:endParaRPr>
          </a:p>
        </p:txBody>
      </p:sp>
      <p:pic>
        <p:nvPicPr>
          <p:cNvPr id="84" name="図 83"/>
          <p:cNvPicPr>
            <a:picLocks noChangeAspect="1"/>
          </p:cNvPicPr>
          <p:nvPr/>
        </p:nvPicPr>
        <p:blipFill rotWithShape="1">
          <a:blip r:embed="rId5"/>
          <a:srcRect t="2294" b="87261"/>
          <a:stretch/>
        </p:blipFill>
        <p:spPr>
          <a:xfrm>
            <a:off x="5989378" y="4589674"/>
            <a:ext cx="538114" cy="207171"/>
          </a:xfrm>
          <a:prstGeom prst="rect">
            <a:avLst/>
          </a:prstGeom>
          <a:ln w="6350">
            <a:solidFill>
              <a:schemeClr val="accent1"/>
            </a:solidFill>
          </a:ln>
        </p:spPr>
      </p:pic>
      <p:sp>
        <p:nvSpPr>
          <p:cNvPr id="8" name="角丸四角形 7"/>
          <p:cNvSpPr/>
          <p:nvPr/>
        </p:nvSpPr>
        <p:spPr>
          <a:xfrm>
            <a:off x="4805673" y="3942343"/>
            <a:ext cx="1936281" cy="573192"/>
          </a:xfrm>
          <a:prstGeom prst="roundRect">
            <a:avLst>
              <a:gd name="adj" fmla="val 7361"/>
            </a:avLst>
          </a:prstGeom>
          <a:noFill/>
          <a:ln w="9525">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60C3DAB6-DD13-4CFC-9E32-E4E5F86AAD51}"/>
              </a:ext>
            </a:extLst>
          </p:cNvPr>
          <p:cNvSpPr txBox="1"/>
          <p:nvPr/>
        </p:nvSpPr>
        <p:spPr>
          <a:xfrm>
            <a:off x="4743188" y="3748470"/>
            <a:ext cx="2121093" cy="246221"/>
          </a:xfrm>
          <a:prstGeom prst="rect">
            <a:avLst/>
          </a:prstGeom>
          <a:noFill/>
        </p:spPr>
        <p:txBody>
          <a:bodyPr wrap="none" rtlCol="0">
            <a:spAutoFit/>
          </a:bodyPr>
          <a:lstStyle/>
          <a:p>
            <a:pPr lvl="0">
              <a:defRPr/>
            </a:pPr>
            <a:r>
              <a:rPr lang="en-US" altLang="ja-JP" sz="1000" b="1" dirty="0" smtClean="0">
                <a:solidFill>
                  <a:srgbClr val="DC0032"/>
                </a:solidFill>
                <a:latin typeface="BIZ UDPゴシック" panose="020B0400000000000000" pitchFamily="50" charset="-128"/>
                <a:ea typeface="BIZ UDPゴシック" panose="020B0400000000000000" pitchFamily="50" charset="-128"/>
              </a:rPr>
              <a:t>【FS</a:t>
            </a:r>
            <a:r>
              <a:rPr lang="ja-JP" altLang="en-US" sz="1000" b="1" dirty="0" smtClean="0">
                <a:solidFill>
                  <a:srgbClr val="DC0032"/>
                </a:solidFill>
                <a:latin typeface="BIZ UDPゴシック" panose="020B0400000000000000" pitchFamily="50" charset="-128"/>
                <a:ea typeface="BIZ UDPゴシック" panose="020B0400000000000000" pitchFamily="50" charset="-128"/>
              </a:rPr>
              <a:t>：先行モデルのソリューション</a:t>
            </a:r>
            <a:r>
              <a:rPr lang="en-US" altLang="ja-JP" sz="1000" b="1" dirty="0" smtClean="0">
                <a:solidFill>
                  <a:srgbClr val="DC0032"/>
                </a:solidFill>
                <a:latin typeface="BIZ UDPゴシック" panose="020B0400000000000000" pitchFamily="50" charset="-128"/>
                <a:ea typeface="BIZ UDPゴシック" panose="020B0400000000000000" pitchFamily="50" charset="-128"/>
              </a:rPr>
              <a:t>】</a:t>
            </a:r>
            <a:endParaRPr kumimoji="1" lang="ja-JP" altLang="en-US" sz="10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74" name="テキスト ボックス 73"/>
          <p:cNvSpPr txBox="1"/>
          <p:nvPr/>
        </p:nvSpPr>
        <p:spPr>
          <a:xfrm>
            <a:off x="4730559" y="2144088"/>
            <a:ext cx="338554" cy="1032304"/>
          </a:xfrm>
          <a:prstGeom prst="rect">
            <a:avLst/>
          </a:prstGeom>
          <a:noFill/>
        </p:spPr>
        <p:txBody>
          <a:bodyPr vert="eaVert" wrap="square" rtlCol="0">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lang="en-US" altLang="ja-JP" sz="1100" b="1"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神星工業殿</a:t>
            </a:r>
            <a:r>
              <a:rPr lang="en-US" altLang="ja-JP" sz="1100" b="1" kern="0" dirty="0" smtClean="0">
                <a:solidFill>
                  <a:srgbClr val="000000"/>
                </a:solidFill>
                <a:latin typeface="BIZ UDPゴシック" panose="020B0400000000000000" pitchFamily="50" charset="-128"/>
                <a:ea typeface="BIZ UDPゴシック" panose="020B0400000000000000" pitchFamily="50" charset="-128"/>
              </a:rPr>
              <a:t>】</a:t>
            </a:r>
          </a:p>
        </p:txBody>
      </p:sp>
      <p:sp>
        <p:nvSpPr>
          <p:cNvPr id="75" name="テキスト ボックス 74"/>
          <p:cNvSpPr txBox="1"/>
          <p:nvPr/>
        </p:nvSpPr>
        <p:spPr>
          <a:xfrm>
            <a:off x="6869399" y="1745200"/>
            <a:ext cx="237563" cy="433951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eaVert" wrap="square" rtlCol="0" anchor="ctr" anchorCtr="1">
            <a:noAutofit/>
          </a:bodyPr>
          <a:lstStyle/>
          <a:p>
            <a:pPr marL="0" marR="0" lvl="0" indent="0" defTabSz="914400" rtl="0" eaLnBrk="1" fontAlgn="auto" latinLnBrk="0" hangingPunct="1">
              <a:lnSpc>
                <a:spcPts val="1200"/>
              </a:lnSpc>
              <a:spcBef>
                <a:spcPts val="0"/>
              </a:spcBef>
              <a:spcAft>
                <a:spcPts val="0"/>
              </a:spcAft>
              <a:buClrTx/>
              <a:buSzTx/>
              <a:buFontTx/>
              <a:buNone/>
              <a:tabLst/>
              <a:defRPr/>
            </a:pPr>
            <a:r>
              <a:rPr lang="ja-JP" altLang="en-US" sz="12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統括的なシェアードサービス 展開</a:t>
            </a: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へ</a:t>
            </a:r>
            <a:endParaRPr lang="en-US" altLang="ja-JP" sz="12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6" name="下矢印 75"/>
          <p:cNvSpPr/>
          <p:nvPr/>
        </p:nvSpPr>
        <p:spPr>
          <a:xfrm rot="16200000">
            <a:off x="6694724" y="3543637"/>
            <a:ext cx="205160" cy="234946"/>
          </a:xfrm>
          <a:prstGeom prst="downArrow">
            <a:avLst>
              <a:gd name="adj1" fmla="val 50000"/>
              <a:gd name="adj2" fmla="val 65476"/>
            </a:avLst>
          </a:prstGeom>
          <a:solidFill>
            <a:schemeClr val="bg2"/>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60C3DAB6-DD13-4CFC-9E32-E4E5F86AAD51}"/>
              </a:ext>
            </a:extLst>
          </p:cNvPr>
          <p:cNvSpPr txBox="1"/>
          <p:nvPr/>
        </p:nvSpPr>
        <p:spPr>
          <a:xfrm>
            <a:off x="199091" y="666550"/>
            <a:ext cx="8933113" cy="338554"/>
          </a:xfrm>
          <a:prstGeom prst="rect">
            <a:avLst/>
          </a:prstGeom>
          <a:noFill/>
        </p:spPr>
        <p:txBody>
          <a:bodyPr wrap="square" rtlCol="0">
            <a:spAutoFit/>
          </a:bodyPr>
          <a:lstStyle/>
          <a:p>
            <a:pPr lvl="0">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DN</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DNG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の安定安価なエネルギー供給を実現したく、目標を共有して目標達成活動を伴に推進</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1588819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NSO-forum2017-J">
  <a:themeElements>
    <a:clrScheme name="DENSO-color2017">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プレゼンスライド_関係者外秘_4x3_170701">
  <a:themeElements>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4.xml><?xml version="1.0" encoding="utf-8"?>
<a:theme xmlns:a="http://schemas.openxmlformats.org/drawingml/2006/main" name="5_標準デザイン">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標準デザイン">
      <a:majorFont>
        <a:latin typeface="HGP創英角ｺﾞｼｯｸUB"/>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lgn="ctr">
          <a:solidFill>
            <a:srgbClr val="008000"/>
          </a:solidFill>
          <a:round/>
          <a:headEnd/>
          <a:tailEnd/>
        </a:ln>
        <a:extLst>
          <a:ext uri="{909E8E84-426E-40DD-AFC4-6F175D3DCCD1}">
            <a14:hiddenFill xmlns:a14="http://schemas.microsoft.com/office/drawing/2010/main">
              <a:solidFill>
                <a:srgbClr val="FFFFFF"/>
              </a:solidFill>
            </a14:hiddenFill>
          </a:ext>
        </a:extLst>
      </a:spPr>
      <a:bodyPr/>
      <a:lstStyle>
        <a:defPPr eaLnBrk="1" hangingPunct="1">
          <a:defRPr>
            <a:solidFill>
              <a:srgbClr val="000000"/>
            </a:solidFill>
            <a:latin typeface="Meiryo UI" pitchFamily="34" charset="-128"/>
            <a:ea typeface="Meiryo UI" pitchFamily="34" charset="-128"/>
            <a:cs typeface="Meiryo UI"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0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lnDef>
  </a:objectDefaults>
  <a:extraClrSchemeLst>
    <a:extraClrScheme>
      <a:clrScheme name="1_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6004</Words>
  <Application>Microsoft Office PowerPoint</Application>
  <PresentationFormat>ユーザー設定</PresentationFormat>
  <Paragraphs>1240</Paragraphs>
  <Slides>31</Slides>
  <Notes>12</Notes>
  <HiddenSlides>0</HiddenSlides>
  <MMClips>0</MMClips>
  <ScaleCrop>false</ScaleCrop>
  <HeadingPairs>
    <vt:vector size="8" baseType="variant">
      <vt:variant>
        <vt:lpstr>使用されているフォント</vt:lpstr>
      </vt:variant>
      <vt:variant>
        <vt:i4>14</vt:i4>
      </vt:variant>
      <vt:variant>
        <vt:lpstr>テーマ</vt:lpstr>
      </vt:variant>
      <vt:variant>
        <vt:i4>5</vt:i4>
      </vt:variant>
      <vt:variant>
        <vt:lpstr>埋め込まれた OLE サーバー</vt:lpstr>
      </vt:variant>
      <vt:variant>
        <vt:i4>1</vt:i4>
      </vt:variant>
      <vt:variant>
        <vt:lpstr>スライド タイトル</vt:lpstr>
      </vt:variant>
      <vt:variant>
        <vt:i4>31</vt:i4>
      </vt:variant>
    </vt:vector>
  </HeadingPairs>
  <TitlesOfParts>
    <vt:vector size="51" baseType="lpstr">
      <vt:lpstr>BIZ UDPゴシック</vt:lpstr>
      <vt:lpstr>HGP創英角ｺﾞｼｯｸUB</vt:lpstr>
      <vt:lpstr>Meiryo UI</vt:lpstr>
      <vt:lpstr>ＭＳ Ｐゴシック</vt:lpstr>
      <vt:lpstr>メイリオ</vt:lpstr>
      <vt:lpstr>Yu Gothic</vt:lpstr>
      <vt:lpstr>Yu Gothic</vt:lpstr>
      <vt:lpstr>游ゴシック Light</vt:lpstr>
      <vt:lpstr>Arial</vt:lpstr>
      <vt:lpstr>Calibri</vt:lpstr>
      <vt:lpstr>Calibri Light</vt:lpstr>
      <vt:lpstr>Times New Roman</vt:lpstr>
      <vt:lpstr>Verdana</vt:lpstr>
      <vt:lpstr>Wingdings</vt:lpstr>
      <vt:lpstr>1_DENSO-forum2017-J</vt:lpstr>
      <vt:lpstr>Office テーマ</vt:lpstr>
      <vt:lpstr>プレゼンスライド_関係者外秘_4x3_170701</vt:lpstr>
      <vt:lpstr>5_標準デザイン</vt:lpstr>
      <vt:lpstr>1_Office テーマ</vt:lpstr>
      <vt:lpstr>Photo Editor Photo</vt:lpstr>
      <vt:lpstr>デンソーファシリティーズの　 施設シェアードサービスのご提案</vt:lpstr>
      <vt:lpstr>１、会社紹介</vt:lpstr>
      <vt:lpstr>２、ソリューション事例</vt:lpstr>
      <vt:lpstr>３、施設シェアードサービス</vt:lpstr>
      <vt:lpstr>４、施設プラットフォーム(FaaS)によるソリューションの提供</vt:lpstr>
      <vt:lpstr>４、空圧機CBM・EMSレポート診断 モデル</vt:lpstr>
      <vt:lpstr>３、神星工業モデルケース</vt:lpstr>
      <vt:lpstr>参考）施設クラウフドシステム構築 ー 神星工業段階 </vt:lpstr>
      <vt:lpstr>検討案） 神星工業株式会社</vt:lpstr>
      <vt:lpstr>ＦａａＳ構築に向けた進め方(案)</vt:lpstr>
      <vt:lpstr>ＦａａＳ構築に向けた進め方(案)</vt:lpstr>
      <vt:lpstr>５、施設シェアードサービス提供の仕組み②</vt:lpstr>
      <vt:lpstr>５、運転・保全ソリューションの例</vt:lpstr>
      <vt:lpstr>５、運転・保全ソリューションの例</vt:lpstr>
      <vt:lpstr>６、省エネソリューションの例</vt:lpstr>
      <vt:lpstr>５、施設統合管理のプラットフォームづくり</vt:lpstr>
      <vt:lpstr>４、DNG全体の最適管理</vt:lpstr>
      <vt:lpstr>６、オープンネットワークシステム</vt:lpstr>
      <vt:lpstr>３、モデルケース ー 神星工業</vt:lpstr>
      <vt:lpstr>３、モデルケース ー 神星工業</vt:lpstr>
      <vt:lpstr>３、モデルケース ー 神星工業</vt:lpstr>
      <vt:lpstr>３、モデルケース ー 大信精機</vt:lpstr>
      <vt:lpstr>３、モデルケース ー DN北九州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FSPF(Facility Solution PlatForm)　　 の具現化</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2017-07-28T05:11:55Z</dcterms:created>
  <dcterms:modified xsi:type="dcterms:W3CDTF">2020-08-05T08:01:35Z</dcterms:modified>
</cp:coreProperties>
</file>